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6" r:id="rId2"/>
    <p:sldId id="257" r:id="rId3"/>
    <p:sldId id="258" r:id="rId4"/>
    <p:sldId id="259" r:id="rId5"/>
    <p:sldId id="2147470825" r:id="rId6"/>
    <p:sldId id="2147470827" r:id="rId7"/>
    <p:sldId id="2147470826" r:id="rId8"/>
    <p:sldId id="2147470823" r:id="rId9"/>
    <p:sldId id="2147470824" r:id="rId10"/>
    <p:sldId id="262"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a:srgbClr val="EF3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p:restoredTop sz="89601" autoAdjust="0"/>
  </p:normalViewPr>
  <p:slideViewPr>
    <p:cSldViewPr snapToGrid="0" snapToObjects="1">
      <p:cViewPr varScale="1">
        <p:scale>
          <a:sx n="56" d="100"/>
          <a:sy n="56" d="100"/>
        </p:scale>
        <p:origin x="16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A111B-3A27-A34E-A349-702EEABD91A2}" type="datetimeFigureOut">
              <a:rPr lang="en-US" smtClean="0"/>
              <a:t>7/1/2024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8A777-3F89-CF48-99A0-EA6938A6BE88}" type="slidenum">
              <a:rPr lang="en-US" smtClean="0"/>
              <a:t>‹#›</a:t>
            </a:fld>
            <a:endParaRPr lang="en-US"/>
          </a:p>
        </p:txBody>
      </p:sp>
    </p:spTree>
    <p:extLst>
      <p:ext uri="{BB962C8B-B14F-4D97-AF65-F5344CB8AC3E}">
        <p14:creationId xmlns:p14="http://schemas.microsoft.com/office/powerpoint/2010/main" val="1463097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7C88A777-3F89-CF48-99A0-EA6938A6BE88}" type="slidenum">
              <a:rPr lang="en-US" smtClean="0"/>
              <a:t>2</a:t>
            </a:fld>
            <a:endParaRPr lang="en-US"/>
          </a:p>
        </p:txBody>
      </p:sp>
    </p:spTree>
    <p:extLst>
      <p:ext uri="{BB962C8B-B14F-4D97-AF65-F5344CB8AC3E}">
        <p14:creationId xmlns:p14="http://schemas.microsoft.com/office/powerpoint/2010/main" val="294222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 facilitates community engagement all along to research to policy continuum from innovation to implementation and impact. We work with community advisory boards to ensure that research and development efforts are aligned with the needs and priorities of TB-affected communities, and with cohorts of community and civil society organizations on policy advocacy and demand generation to promote access to evidence-based TB innovations and interventions.</a:t>
            </a:r>
          </a:p>
        </p:txBody>
      </p:sp>
      <p:sp>
        <p:nvSpPr>
          <p:cNvPr id="4" name="Slide Number Placeholder 3"/>
          <p:cNvSpPr>
            <a:spLocks noGrp="1"/>
          </p:cNvSpPr>
          <p:nvPr>
            <p:ph type="sldNum" sz="quarter" idx="5"/>
          </p:nvPr>
        </p:nvSpPr>
        <p:spPr/>
        <p:txBody>
          <a:bodyPr/>
          <a:lstStyle/>
          <a:p>
            <a:fld id="{7C88A777-3F89-CF48-99A0-EA6938A6BE88}" type="slidenum">
              <a:rPr lang="en-US" smtClean="0"/>
              <a:t>3</a:t>
            </a:fld>
            <a:endParaRPr lang="en-US"/>
          </a:p>
        </p:txBody>
      </p:sp>
    </p:spTree>
    <p:extLst>
      <p:ext uri="{BB962C8B-B14F-4D97-AF65-F5344CB8AC3E}">
        <p14:creationId xmlns:p14="http://schemas.microsoft.com/office/powerpoint/2010/main" val="3293837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highlight>
                  <a:srgbClr val="FFFFFF"/>
                </a:highlight>
                <a:latin typeface="Arial" panose="020B0604020202020204" pitchFamily="34" charset="0"/>
              </a:rPr>
              <a:t>Next stage of the program will culminate in the opportunity for CSOs to apply for catalytic small grant funding to undertake community-led demand creation and policy advocacy to increase access to </a:t>
            </a:r>
            <a:r>
              <a:rPr lang="en-US" b="0" i="0" dirty="0" err="1">
                <a:solidFill>
                  <a:srgbClr val="222222"/>
                </a:solidFill>
                <a:effectLst/>
                <a:highlight>
                  <a:srgbClr val="FFFFFF"/>
                </a:highlight>
                <a:latin typeface="Arial" panose="020B0604020202020204" pitchFamily="34" charset="0"/>
              </a:rPr>
              <a:t>BPaL</a:t>
            </a:r>
            <a:r>
              <a:rPr lang="en-US" b="0" i="0" dirty="0">
                <a:solidFill>
                  <a:srgbClr val="222222"/>
                </a:solidFill>
                <a:effectLst/>
                <a:highlight>
                  <a:srgbClr val="FFFFFF"/>
                </a:highlight>
                <a:latin typeface="Arial" panose="020B0604020202020204" pitchFamily="34" charset="0"/>
              </a:rPr>
              <a:t>/M and other WHO-recommended treatment regimens for DR-TB. </a:t>
            </a:r>
          </a:p>
          <a:p>
            <a:endParaRPr lang="en-US" b="0" i="0" dirty="0">
              <a:solidFill>
                <a:srgbClr val="222222"/>
              </a:solidFill>
              <a:effectLst/>
              <a:highlight>
                <a:srgbClr val="FFFFFF"/>
              </a:highlight>
              <a:latin typeface="Arial" panose="020B0604020202020204" pitchFamily="34" charset="0"/>
            </a:endParaRPr>
          </a:p>
          <a:p>
            <a:r>
              <a:rPr lang="en-US" b="0" i="0" dirty="0">
                <a:solidFill>
                  <a:srgbClr val="222222"/>
                </a:solidFill>
                <a:effectLst/>
                <a:highlight>
                  <a:srgbClr val="FFFFFF"/>
                </a:highlight>
                <a:latin typeface="Arial" panose="020B0604020202020204" pitchFamily="34" charset="0"/>
              </a:rPr>
              <a:t>Organizations that wish to apply for ASCENT DR-TB community small grants must first participate in two webinars. The webinars are designed to equip CSOs with the necessary tools to create a competitive small grant proposal.</a:t>
            </a:r>
          </a:p>
          <a:p>
            <a:endParaRPr lang="en-US" b="0" i="0" dirty="0">
              <a:solidFill>
                <a:srgbClr val="222222"/>
              </a:solidFill>
              <a:effectLst/>
              <a:highlight>
                <a:srgbClr val="FFFFFF"/>
              </a:highlight>
              <a:latin typeface="Arial" panose="020B0604020202020204" pitchFamily="34" charset="0"/>
            </a:endParaRPr>
          </a:p>
          <a:p>
            <a:r>
              <a:rPr lang="en-US" b="0" i="0" dirty="0">
                <a:solidFill>
                  <a:srgbClr val="222222"/>
                </a:solidFill>
                <a:effectLst/>
                <a:highlight>
                  <a:srgbClr val="FFFFFF"/>
                </a:highlight>
                <a:latin typeface="Arial" panose="020B0604020202020204" pitchFamily="34" charset="0"/>
              </a:rPr>
              <a:t>Only organizations that have at least one representative participate in both webinars and complete short post-webinar assignments will be eligible to apply for small grant funding.</a:t>
            </a:r>
          </a:p>
          <a:p>
            <a:endParaRPr lang="en-US" b="0" i="0" dirty="0">
              <a:solidFill>
                <a:srgbClr val="222222"/>
              </a:solidFill>
              <a:effectLst/>
              <a:highlight>
                <a:srgbClr val="FFFFFF"/>
              </a:highlight>
              <a:latin typeface="Arial" panose="020B0604020202020204" pitchFamily="34" charset="0"/>
            </a:endParaRPr>
          </a:p>
          <a:p>
            <a:r>
              <a:rPr lang="en-ZA" b="0" i="0" dirty="0">
                <a:solidFill>
                  <a:srgbClr val="222222"/>
                </a:solidFill>
                <a:effectLst/>
                <a:highlight>
                  <a:srgbClr val="FFFFFF"/>
                </a:highlight>
                <a:latin typeface="Arial" panose="020B0604020202020204" pitchFamily="34" charset="0"/>
              </a:rPr>
              <a:t>TAG will share the catalytic small grants program application documents with groups who complete the two webinars. </a:t>
            </a:r>
          </a:p>
          <a:p>
            <a:r>
              <a:rPr lang="en-ZA" b="0" i="0" dirty="0">
                <a:solidFill>
                  <a:srgbClr val="222222"/>
                </a:solidFill>
                <a:effectLst/>
                <a:highlight>
                  <a:srgbClr val="FFFFFF"/>
                </a:highlight>
                <a:latin typeface="Arial" panose="020B0604020202020204" pitchFamily="34" charset="0"/>
              </a:rPr>
              <a:t>Note that we cannot fund all organizations who develop proposals and apply. </a:t>
            </a:r>
          </a:p>
          <a:p>
            <a:r>
              <a:rPr lang="en-ZA" b="0" i="0" dirty="0">
                <a:solidFill>
                  <a:srgbClr val="222222"/>
                </a:solidFill>
                <a:effectLst/>
                <a:highlight>
                  <a:srgbClr val="FFFFFF"/>
                </a:highlight>
                <a:latin typeface="Arial" panose="020B0604020202020204" pitchFamily="34" charset="0"/>
              </a:rPr>
              <a:t>Proposals will be reviewed by a larger committee with 5–8 ultimately selected for funding. </a:t>
            </a:r>
            <a:endParaRPr lang="en-US" dirty="0"/>
          </a:p>
        </p:txBody>
      </p:sp>
      <p:sp>
        <p:nvSpPr>
          <p:cNvPr id="4" name="Slide Number Placeholder 3"/>
          <p:cNvSpPr>
            <a:spLocks noGrp="1"/>
          </p:cNvSpPr>
          <p:nvPr>
            <p:ph type="sldNum" sz="quarter" idx="5"/>
          </p:nvPr>
        </p:nvSpPr>
        <p:spPr/>
        <p:txBody>
          <a:bodyPr/>
          <a:lstStyle/>
          <a:p>
            <a:fld id="{7C88A777-3F89-CF48-99A0-EA6938A6BE88}" type="slidenum">
              <a:rPr lang="en-US" smtClean="0"/>
              <a:t>5</a:t>
            </a:fld>
            <a:endParaRPr lang="en-US"/>
          </a:p>
        </p:txBody>
      </p:sp>
    </p:spTree>
    <p:extLst>
      <p:ext uri="{BB962C8B-B14F-4D97-AF65-F5344CB8AC3E}">
        <p14:creationId xmlns:p14="http://schemas.microsoft.com/office/powerpoint/2010/main" val="383822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activities under the small grants program are intended to help address challenges and barriers to patient-centered treatment and care for drug-resistant TB at national and sub-national levels. Small grant proposals will be evaluated based on their alignment with and linkages to priorities identified through country-level </a:t>
            </a:r>
            <a:r>
              <a:rPr lang="en-US" dirty="0" err="1"/>
              <a:t>assesments</a:t>
            </a:r>
            <a:r>
              <a:rPr lang="en-US" dirty="0"/>
              <a:t> and the corresponding ASCENT DR-TB technical assistance program objectives. </a:t>
            </a:r>
          </a:p>
        </p:txBody>
      </p:sp>
      <p:sp>
        <p:nvSpPr>
          <p:cNvPr id="4" name="Slide Number Placeholder 3"/>
          <p:cNvSpPr>
            <a:spLocks noGrp="1"/>
          </p:cNvSpPr>
          <p:nvPr>
            <p:ph type="sldNum" sz="quarter" idx="5"/>
          </p:nvPr>
        </p:nvSpPr>
        <p:spPr/>
        <p:txBody>
          <a:bodyPr/>
          <a:lstStyle/>
          <a:p>
            <a:fld id="{7C88A777-3F89-CF48-99A0-EA6938A6BE88}" type="slidenum">
              <a:rPr lang="en-US" smtClean="0"/>
              <a:t>6</a:t>
            </a:fld>
            <a:endParaRPr lang="en-US"/>
          </a:p>
        </p:txBody>
      </p:sp>
    </p:spTree>
    <p:extLst>
      <p:ext uri="{BB962C8B-B14F-4D97-AF65-F5344CB8AC3E}">
        <p14:creationId xmlns:p14="http://schemas.microsoft.com/office/powerpoint/2010/main" val="192036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highlight>
                  <a:srgbClr val="FFFFFF"/>
                </a:highlight>
                <a:latin typeface="Open Sans" panose="020B0606030504020204" pitchFamily="34" charset="0"/>
              </a:rPr>
              <a:t>TAG will develop training and other materials and resources to build small grant partner knowledge and expertise and to support community engagement and advocacy activities.</a:t>
            </a:r>
          </a:p>
          <a:p>
            <a:pPr algn="l" fontAlgn="base"/>
            <a:endParaRPr lang="en-US" b="0" i="0" dirty="0">
              <a:solidFill>
                <a:srgbClr val="333333"/>
              </a:solidFill>
              <a:effectLst/>
              <a:highlight>
                <a:srgbClr val="FFFFFF"/>
              </a:highlight>
              <a:latin typeface="Open Sans" panose="020B0606030504020204" pitchFamily="34" charset="0"/>
            </a:endParaRPr>
          </a:p>
          <a:p>
            <a:pPr algn="l" fontAlgn="base"/>
            <a:r>
              <a:rPr lang="en-US" b="0" i="0" dirty="0">
                <a:solidFill>
                  <a:srgbClr val="333333"/>
                </a:solidFill>
                <a:effectLst/>
                <a:highlight>
                  <a:srgbClr val="FFFFFF"/>
                </a:highlight>
                <a:latin typeface="Open Sans" panose="020B0606030504020204" pitchFamily="34" charset="0"/>
              </a:rPr>
              <a:t>Exiting resources include:</a:t>
            </a:r>
          </a:p>
          <a:p>
            <a:pPr algn="l" fontAlgn="base"/>
            <a:endParaRPr lang="en-US" b="0" i="0" dirty="0">
              <a:solidFill>
                <a:srgbClr val="333333"/>
              </a:solidFill>
              <a:effectLst/>
              <a:highlight>
                <a:srgbClr val="FFFFFF"/>
              </a:highlight>
              <a:latin typeface="Open Sans" panose="020B0606030504020204" pitchFamily="34" charset="0"/>
            </a:endParaRPr>
          </a:p>
          <a:p>
            <a:pPr algn="l" fontAlgn="base"/>
            <a:r>
              <a:rPr lang="en-US" b="0" i="0" dirty="0">
                <a:solidFill>
                  <a:srgbClr val="333333"/>
                </a:solidFill>
                <a:effectLst/>
                <a:highlight>
                  <a:srgbClr val="FFFFFF"/>
                </a:highlight>
                <a:latin typeface="Open Sans" panose="020B0606030504020204" pitchFamily="34" charset="0"/>
              </a:rPr>
              <a:t>Story boards that can help build understanding, support discussions between members of affected communities and other stakeholders, and aid in the identification of important issues and potential solutions. Two storyboards on the TAG website describe the experiences of TB survivors from Nigeria. These individuals’ multi-year journeys through diagnosis, treatment, and cure illustrate the barriers people with TB and drug-resistant TB face, from misdiagnosis to lengthy and costly treatment to threats to employment. These storyboards can be used by community leaders and advocates in conjunction with other materials for TB awareness raising and to strengthen TB diagnosis and treatment literacy among affected communities.</a:t>
            </a:r>
          </a:p>
          <a:p>
            <a:pPr algn="l" fontAlgn="base"/>
            <a:endParaRPr lang="en-US" b="0" i="0" dirty="0">
              <a:solidFill>
                <a:srgbClr val="333333"/>
              </a:solidFill>
              <a:effectLst/>
              <a:highlight>
                <a:srgbClr val="FFFFFF"/>
              </a:highlight>
              <a:latin typeface="Open Sans" panose="020B0606030504020204" pitchFamily="34" charset="0"/>
            </a:endParaRPr>
          </a:p>
          <a:p>
            <a:pPr algn="l" fontAlgn="base"/>
            <a:r>
              <a:rPr lang="en-US" b="0" i="0" dirty="0">
                <a:solidFill>
                  <a:srgbClr val="333333"/>
                </a:solidFill>
                <a:effectLst/>
                <a:highlight>
                  <a:srgbClr val="FFFFFF"/>
                </a:highlight>
                <a:latin typeface="Open Sans" panose="020B0606030504020204" pitchFamily="34" charset="0"/>
              </a:rPr>
              <a:t>An Activist’s Guide to Shorter Treatment for Drug-Resistant TB, which lays out what activists need to know about the new DR-TB treatment regimens, including an overview of findings from the trials that underpin WHO guidelines and important considerations for key populations affected by TB. It is intended to equip advocates with information they need to formulate arguments and push for universal implementation of the best available treatments.</a:t>
            </a:r>
          </a:p>
          <a:p>
            <a:pPr algn="l" fontAlgn="base"/>
            <a:endParaRPr lang="en-US" b="0" i="0" dirty="0">
              <a:solidFill>
                <a:srgbClr val="333333"/>
              </a:solidFill>
              <a:effectLst/>
              <a:highlight>
                <a:srgbClr val="FFFFFF"/>
              </a:highlight>
              <a:latin typeface="Open Sans" panose="020B0606030504020204" pitchFamily="34" charset="0"/>
            </a:endParaRPr>
          </a:p>
          <a:p>
            <a:pPr algn="l" fontAlgn="base"/>
            <a:r>
              <a:rPr lang="en-US" b="0" i="0" dirty="0">
                <a:solidFill>
                  <a:srgbClr val="333333"/>
                </a:solidFill>
                <a:effectLst/>
                <a:highlight>
                  <a:srgbClr val="FFFFFF"/>
                </a:highlight>
                <a:latin typeface="Open Sans" panose="020B0606030504020204" pitchFamily="34" charset="0"/>
              </a:rPr>
              <a:t>And global campaigns and advocacy messages that can be adapted and used by civil society and community organizations working at regional, national, and sub-national levels.</a:t>
            </a:r>
          </a:p>
          <a:p>
            <a:endParaRPr lang="en-US" dirty="0"/>
          </a:p>
        </p:txBody>
      </p:sp>
      <p:sp>
        <p:nvSpPr>
          <p:cNvPr id="4" name="Slide Number Placeholder 3"/>
          <p:cNvSpPr>
            <a:spLocks noGrp="1"/>
          </p:cNvSpPr>
          <p:nvPr>
            <p:ph type="sldNum" sz="quarter" idx="5"/>
          </p:nvPr>
        </p:nvSpPr>
        <p:spPr/>
        <p:txBody>
          <a:bodyPr/>
          <a:lstStyle/>
          <a:p>
            <a:fld id="{7C88A777-3F89-CF48-99A0-EA6938A6BE88}" type="slidenum">
              <a:rPr lang="en-US" smtClean="0"/>
              <a:t>7</a:t>
            </a:fld>
            <a:endParaRPr lang="en-US"/>
          </a:p>
        </p:txBody>
      </p:sp>
    </p:spTree>
    <p:extLst>
      <p:ext uri="{BB962C8B-B14F-4D97-AF65-F5344CB8AC3E}">
        <p14:creationId xmlns:p14="http://schemas.microsoft.com/office/powerpoint/2010/main" val="4006128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and civil society engagement program under ASCENT DR-TB is modeled after a similar program that was focused on generating community demand for rifapentine-based TB preventive treatment under the </a:t>
            </a:r>
            <a:r>
              <a:rPr lang="en-US" dirty="0" err="1"/>
              <a:t>Unitaid</a:t>
            </a:r>
            <a:r>
              <a:rPr lang="en-US" dirty="0"/>
              <a:t>-funded IMPAACT4TB Project.</a:t>
            </a:r>
          </a:p>
          <a:p>
            <a:endParaRPr lang="en-US" dirty="0"/>
          </a:p>
          <a:p>
            <a:r>
              <a:rPr lang="en-US" dirty="0"/>
              <a:t>Similar to how the ASCENT DR-TB program will run, under IMPAACT4TB, TAG awarded small grants to community and civil society organizations and provided training and support for national and sub-national advocacy and other activities, and coordinated and connected small grant partners to advocacy opportunities at the regional and global levels. </a:t>
            </a:r>
          </a:p>
          <a:p>
            <a:endParaRPr lang="en-US" dirty="0"/>
          </a:p>
          <a:p>
            <a:r>
              <a:rPr lang="en-US" dirty="0"/>
              <a:t>Under the IMPAACT4TB Project, community partners developed and deployed community-led monitoring and communications tools and TB preventive treatment literacy toolkits and training courses; contributed to campaigns for TPT uptake, access and awareness; and shared community success stories.</a:t>
            </a:r>
          </a:p>
          <a:p>
            <a:endParaRPr lang="en-US" dirty="0"/>
          </a:p>
          <a:p>
            <a:r>
              <a:rPr lang="en-US" dirty="0"/>
              <a:t>These activities helped to accelerate national guidelines updates, regulatory reviews, and commitments to TPT in National Strategic Plans, PEPFAR COPs, and Global Fund Concept Notes.</a:t>
            </a:r>
          </a:p>
        </p:txBody>
      </p:sp>
      <p:sp>
        <p:nvSpPr>
          <p:cNvPr id="4" name="Slide Number Placeholder 3"/>
          <p:cNvSpPr>
            <a:spLocks noGrp="1"/>
          </p:cNvSpPr>
          <p:nvPr>
            <p:ph type="sldNum" sz="quarter" idx="5"/>
          </p:nvPr>
        </p:nvSpPr>
        <p:spPr/>
        <p:txBody>
          <a:bodyPr/>
          <a:lstStyle/>
          <a:p>
            <a:fld id="{FD764AEC-4C4A-F94A-89E0-7D854A8522DC}" type="slidenum">
              <a:rPr lang="en-US" smtClean="0"/>
              <a:t>8</a:t>
            </a:fld>
            <a:endParaRPr lang="en-US"/>
          </a:p>
        </p:txBody>
      </p:sp>
    </p:spTree>
    <p:extLst>
      <p:ext uri="{BB962C8B-B14F-4D97-AF65-F5344CB8AC3E}">
        <p14:creationId xmlns:p14="http://schemas.microsoft.com/office/powerpoint/2010/main" val="3025978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Arguably most importantly, the IMPAACT4TB community and civil society engagement and small grants program </a:t>
            </a:r>
            <a:r>
              <a:rPr lang="en-US" sz="1200" b="0" i="0" dirty="0">
                <a:latin typeface="Arial" panose="020B0604020202020204" pitchFamily="34" charset="0"/>
                <a:cs typeface="Arial" panose="020B0604020202020204" pitchFamily="34" charset="0"/>
              </a:rPr>
              <a:t>created a cohort of advocates, trained in the science and practice of TB preventive treatment, who worked together and supported one another, and who remain committed to keep pushing the TB prevention agenda to ensure that everyone can enjoy their right to prevent TB. </a:t>
            </a:r>
          </a:p>
          <a:p>
            <a:r>
              <a:rPr lang="en-US" sz="1200" b="0" i="0" dirty="0">
                <a:latin typeface="Arial" panose="020B0604020202020204" pitchFamily="34" charset="0"/>
                <a:cs typeface="Arial" panose="020B0604020202020204" pitchFamily="34" charset="0"/>
              </a:rPr>
              <a:t>Something we hope to replicate for drug-resistant TB under the ASCENT DR-TB Project.</a:t>
            </a:r>
            <a:endParaRPr lang="en-US" b="0" i="0" dirty="0"/>
          </a:p>
        </p:txBody>
      </p:sp>
      <p:sp>
        <p:nvSpPr>
          <p:cNvPr id="4" name="Slide Number Placeholder 3"/>
          <p:cNvSpPr>
            <a:spLocks noGrp="1"/>
          </p:cNvSpPr>
          <p:nvPr>
            <p:ph type="sldNum" sz="quarter" idx="5"/>
          </p:nvPr>
        </p:nvSpPr>
        <p:spPr/>
        <p:txBody>
          <a:bodyPr/>
          <a:lstStyle/>
          <a:p>
            <a:fld id="{7C88A777-3F89-CF48-99A0-EA6938A6BE88}" type="slidenum">
              <a:rPr lang="en-US" smtClean="0"/>
              <a:t>9</a:t>
            </a:fld>
            <a:endParaRPr lang="en-US"/>
          </a:p>
        </p:txBody>
      </p:sp>
    </p:spTree>
    <p:extLst>
      <p:ext uri="{BB962C8B-B14F-4D97-AF65-F5344CB8AC3E}">
        <p14:creationId xmlns:p14="http://schemas.microsoft.com/office/powerpoint/2010/main" val="9002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 forward to supporting community engagement and advocacy </a:t>
            </a:r>
            <a:r>
              <a:rPr lang="en-US" sz="1200" dirty="0">
                <a:effectLst/>
                <a:latin typeface="Arial" panose="020B0604020202020204" pitchFamily="34" charset="0"/>
                <a:ea typeface="Calibri" panose="020F0502020204030204" pitchFamily="34" charset="0"/>
                <a:cs typeface="Arial" panose="020B0604020202020204" pitchFamily="34" charset="0"/>
              </a:rPr>
              <a:t>to increase access to appropriate diagnosis and treatment within the context of a comprehensive package of patient-centered services and care. </a:t>
            </a:r>
            <a:r>
              <a:rPr lang="en-US" dirty="0"/>
              <a:t>Please don’t hesitate to get in touch for more information or to let us know how we can support your work.</a:t>
            </a:r>
          </a:p>
        </p:txBody>
      </p:sp>
      <p:sp>
        <p:nvSpPr>
          <p:cNvPr id="4" name="Slide Number Placeholder 3"/>
          <p:cNvSpPr>
            <a:spLocks noGrp="1"/>
          </p:cNvSpPr>
          <p:nvPr>
            <p:ph type="sldNum" sz="quarter" idx="5"/>
          </p:nvPr>
        </p:nvSpPr>
        <p:spPr/>
        <p:txBody>
          <a:bodyPr/>
          <a:lstStyle/>
          <a:p>
            <a:fld id="{7C88A777-3F89-CF48-99A0-EA6938A6BE88}" type="slidenum">
              <a:rPr lang="en-US" smtClean="0"/>
              <a:t>10</a:t>
            </a:fld>
            <a:endParaRPr lang="en-US"/>
          </a:p>
        </p:txBody>
      </p:sp>
    </p:spTree>
    <p:extLst>
      <p:ext uri="{BB962C8B-B14F-4D97-AF65-F5344CB8AC3E}">
        <p14:creationId xmlns:p14="http://schemas.microsoft.com/office/powerpoint/2010/main" val="5864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3E6581-1DD3-9A40-8EB3-67CD4D51B462}"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3E6581-1DD3-9A40-8EB3-67CD4D51B462}"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3E6581-1DD3-9A40-8EB3-67CD4D51B462}"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3E6581-1DD3-9A40-8EB3-67CD4D51B462}"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E6581-1DD3-9A40-8EB3-67CD4D51B462}"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3E6581-1DD3-9A40-8EB3-67CD4D51B462}"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3E6581-1DD3-9A40-8EB3-67CD4D51B462}" type="datetimeFigureOut">
              <a:rPr lang="en-US" smtClean="0"/>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3E6581-1DD3-9A40-8EB3-67CD4D51B462}" type="datetimeFigureOut">
              <a:rPr lang="en-US" smtClean="0"/>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E6581-1DD3-9A40-8EB3-67CD4D51B462}" type="datetimeFigureOut">
              <a:rPr lang="en-US" smtClean="0"/>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3E6581-1DD3-9A40-8EB3-67CD4D51B462}"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3E6581-1DD3-9A40-8EB3-67CD4D51B462}"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377D2-6F27-6B4A-99BC-15BFF1D2FB8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E6581-1DD3-9A40-8EB3-67CD4D51B462}" type="datetimeFigureOut">
              <a:rPr lang="en-US" smtClean="0"/>
              <a:t>7/1/2024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377D2-6F27-6B4A-99BC-15BFF1D2FB8C}" type="slidenum">
              <a:rPr lang="en-US" smtClean="0"/>
              <a:t>‹#›</a:t>
            </a:fld>
            <a:endParaRPr lang="en-US"/>
          </a:p>
        </p:txBody>
      </p:sp>
    </p:spTree>
    <p:extLst>
      <p:ext uri="{BB962C8B-B14F-4D97-AF65-F5344CB8AC3E}">
        <p14:creationId xmlns:p14="http://schemas.microsoft.com/office/powerpoint/2010/main" val="1698144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png"/><Relationship Id="rId5" Type="http://schemas.openxmlformats.org/officeDocument/2006/relationships/image" Target="../media/image1.jp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jp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treatmentactiongroup.org/publication/community-engagement-on-tb-through-storytelling/" TargetMode="External"/><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hyperlink" Target="https://www.treatmentactiongroup.org/publication/getting-better-faster-delivering-on-the-promise-of-new-tb-treatments-a-report-from-the-1-4-6x24-campaign/"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11" Type="http://schemas.openxmlformats.org/officeDocument/2006/relationships/hyperlink" Target="https://www.treatmentactiongroup.org/publication/an-activists-guide-to-shorter-treatment-for-drug-resistant-tuberculosis/" TargetMode="External"/><Relationship Id="rId5" Type="http://schemas.openxmlformats.org/officeDocument/2006/relationships/image" Target="../media/image1.jpg"/><Relationship Id="rId10"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5.png"/><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21.pn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5.xml"/><Relationship Id="rId7" Type="http://schemas.openxmlformats.org/officeDocument/2006/relationships/image" Target="../media/image26.png"/><Relationship Id="rId12"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jpeg"/><Relationship Id="rId11" Type="http://schemas.openxmlformats.org/officeDocument/2006/relationships/image" Target="../media/image1.jpg"/><Relationship Id="rId5" Type="http://schemas.openxmlformats.org/officeDocument/2006/relationships/image" Target="../media/image24.jpeg"/><Relationship Id="rId10" Type="http://schemas.openxmlformats.org/officeDocument/2006/relationships/image" Target="../media/image23.png"/><Relationship Id="rId4" Type="http://schemas.openxmlformats.org/officeDocument/2006/relationships/notesSlide" Target="../notesSlides/notesSlide7.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370840" y="2001520"/>
            <a:ext cx="8153400" cy="1691706"/>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oAutofit/>
          </a:bodyPr>
          <a:lstStyle/>
          <a:p>
            <a:pPr algn="l" fontAlgn="auto">
              <a:spcAft>
                <a:spcPts val="0"/>
              </a:spcAft>
              <a:defRPr/>
            </a:pPr>
            <a:r>
              <a:rPr lang="en-US" sz="3600" b="1" dirty="0">
                <a:solidFill>
                  <a:srgbClr val="EF3E42"/>
                </a:solidFill>
                <a:latin typeface="Arial Black" charset="0"/>
                <a:ea typeface="Arial Black" charset="0"/>
                <a:cs typeface="Arial Black" charset="0"/>
              </a:rPr>
              <a:t>ASCENT DR-TB COMMUNITY &amp; CIVIL SOCIETY ENGAGEMENT (CCSE) PROGRAM</a:t>
            </a:r>
          </a:p>
        </p:txBody>
      </p:sp>
      <p:sp>
        <p:nvSpPr>
          <p:cNvPr id="5" name="Rectangle 3"/>
          <p:cNvSpPr>
            <a:spLocks noGrp="1" noChangeArrowheads="1"/>
          </p:cNvSpPr>
          <p:nvPr>
            <p:ph type="subTitle" idx="1"/>
          </p:nvPr>
        </p:nvSpPr>
        <p:spPr>
          <a:xfrm>
            <a:off x="370840" y="3852328"/>
            <a:ext cx="5943600" cy="2072640"/>
          </a:xfrm>
          <a:noFill/>
          <a:effectLst>
            <a:glow rad="228600">
              <a:schemeClr val="accent4">
                <a:satMod val="175000"/>
                <a:alpha val="40000"/>
              </a:schemeClr>
            </a:glow>
          </a:effectLst>
        </p:spPr>
        <p:txBody>
          <a:bodyPr rtlCol="0">
            <a:normAutofit lnSpcReduction="10000"/>
          </a:bodyPr>
          <a:lstStyle/>
          <a:p>
            <a:pPr algn="l" fontAlgn="auto">
              <a:lnSpc>
                <a:spcPct val="160000"/>
              </a:lnSpc>
              <a:spcBef>
                <a:spcPct val="10000"/>
              </a:spcBef>
              <a:defRPr/>
            </a:pPr>
            <a:r>
              <a:rPr lang="en-US" sz="2000" b="1" dirty="0">
                <a:latin typeface="Arial Black" charset="0"/>
                <a:ea typeface="Arial Black" charset="0"/>
                <a:cs typeface="Arial Black" charset="0"/>
              </a:rPr>
              <a:t>LINDSAY MCKENNA, MPH</a:t>
            </a:r>
          </a:p>
          <a:p>
            <a:pPr algn="l" fontAlgn="auto">
              <a:lnSpc>
                <a:spcPct val="160000"/>
              </a:lnSpc>
              <a:spcBef>
                <a:spcPct val="10000"/>
              </a:spcBef>
              <a:buFont typeface="Arial" pitchFamily="34" charset="0"/>
              <a:buNone/>
              <a:defRPr/>
            </a:pPr>
            <a:r>
              <a:rPr lang="en-US" sz="2000" b="1" dirty="0">
                <a:solidFill>
                  <a:schemeClr val="tx1"/>
                </a:solidFill>
                <a:latin typeface="Arial Black" charset="0"/>
                <a:ea typeface="Arial Black" charset="0"/>
                <a:cs typeface="Arial Black" charset="0"/>
              </a:rPr>
              <a:t>TREATMENT ACTION GROUP</a:t>
            </a:r>
          </a:p>
          <a:p>
            <a:pPr algn="l" fontAlgn="auto">
              <a:lnSpc>
                <a:spcPct val="160000"/>
              </a:lnSpc>
              <a:spcBef>
                <a:spcPct val="10000"/>
              </a:spcBef>
              <a:buFont typeface="Arial" pitchFamily="34" charset="0"/>
              <a:buNone/>
              <a:defRPr/>
            </a:pPr>
            <a:r>
              <a:rPr lang="en-US" sz="2000" b="1" dirty="0">
                <a:latin typeface="Arial Black" charset="0"/>
                <a:ea typeface="Arial Black" charset="0"/>
                <a:cs typeface="Arial Black" charset="0"/>
              </a:rPr>
              <a:t>REGIONAL WORKSHOP, TANZANIA</a:t>
            </a:r>
          </a:p>
          <a:p>
            <a:pPr algn="l" fontAlgn="auto">
              <a:lnSpc>
                <a:spcPct val="160000"/>
              </a:lnSpc>
              <a:spcBef>
                <a:spcPct val="10000"/>
              </a:spcBef>
              <a:buFont typeface="Arial" pitchFamily="34" charset="0"/>
              <a:buNone/>
              <a:defRPr/>
            </a:pPr>
            <a:r>
              <a:rPr lang="en-US" sz="2000" b="1" dirty="0">
                <a:latin typeface="Arial Black" charset="0"/>
                <a:ea typeface="Arial Black" charset="0"/>
                <a:cs typeface="Arial Black" charset="0"/>
              </a:rPr>
              <a:t>JULY 2024</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096" y="398980"/>
            <a:ext cx="1807464" cy="631500"/>
          </a:xfrm>
          <a:prstGeom prst="rect">
            <a:avLst/>
          </a:prstGeom>
        </p:spPr>
      </p:pic>
      <p:sp>
        <p:nvSpPr>
          <p:cNvPr id="7" name="TextBox 6"/>
          <p:cNvSpPr txBox="1"/>
          <p:nvPr/>
        </p:nvSpPr>
        <p:spPr>
          <a:xfrm>
            <a:off x="6260921" y="1030480"/>
            <a:ext cx="2505814" cy="253916"/>
          </a:xfrm>
          <a:prstGeom prst="rect">
            <a:avLst/>
          </a:prstGeom>
          <a:noFill/>
        </p:spPr>
        <p:txBody>
          <a:bodyPr wrap="none" rtlCol="0">
            <a:spAutoFit/>
          </a:bodyPr>
          <a:lstStyle/>
          <a:p>
            <a:r>
              <a:rPr lang="en-US" sz="1050" b="1" dirty="0" err="1">
                <a:solidFill>
                  <a:srgbClr val="EF3E42"/>
                </a:solidFill>
                <a:latin typeface="Arial Black" charset="0"/>
                <a:ea typeface="Arial Black" charset="0"/>
                <a:cs typeface="Arial Black" charset="0"/>
              </a:rPr>
              <a:t>www.treatmentactiongroup.org</a:t>
            </a:r>
            <a:endParaRPr lang="en-US" sz="1050" b="1" dirty="0">
              <a:solidFill>
                <a:srgbClr val="EF3E42"/>
              </a:solidFill>
              <a:latin typeface="Arial Black" charset="0"/>
              <a:ea typeface="Arial Black" charset="0"/>
              <a:cs typeface="Arial Black" charset="0"/>
            </a:endParaRPr>
          </a:p>
        </p:txBody>
      </p:sp>
      <p:sp>
        <p:nvSpPr>
          <p:cNvPr id="12" name="Rectangle 11"/>
          <p:cNvSpPr/>
          <p:nvPr/>
        </p:nvSpPr>
        <p:spPr>
          <a:xfrm>
            <a:off x="9011920" y="4297680"/>
            <a:ext cx="132080" cy="2560320"/>
          </a:xfrm>
          <a:prstGeom prst="rect">
            <a:avLst/>
          </a:prstGeom>
          <a:solidFill>
            <a:srgbClr val="EF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011920" y="0"/>
            <a:ext cx="132080" cy="4297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extLst>
              <a:ext uri="{FF2B5EF4-FFF2-40B4-BE49-F238E27FC236}">
                <a16:creationId xmlns:a16="http://schemas.microsoft.com/office/drawing/2014/main" id="{7FE66994-DE8A-01D1-0995-0742F5AE1A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77306710"/>
      </p:ext>
    </p:extLst>
  </p:cSld>
  <p:clrMapOvr>
    <a:masterClrMapping/>
  </p:clrMapOvr>
  <mc:AlternateContent xmlns:mc="http://schemas.openxmlformats.org/markup-compatibility/2006" xmlns:p14="http://schemas.microsoft.com/office/powerpoint/2010/main">
    <mc:Choice Requires="p14">
      <p:transition spd="slow" p14:dur="2000" advTm="22858"/>
    </mc:Choice>
    <mc:Fallback xmlns="">
      <p:transition spd="slow" advTm="2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472440" y="1009650"/>
            <a:ext cx="8153400" cy="67056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ormAutofit/>
          </a:bodyPr>
          <a:lstStyle/>
          <a:p>
            <a:pPr algn="l" fontAlgn="auto">
              <a:spcAft>
                <a:spcPts val="0"/>
              </a:spcAft>
              <a:defRPr/>
            </a:pPr>
            <a:r>
              <a:rPr lang="en-US" sz="3600" b="1" dirty="0">
                <a:latin typeface="Arial Black" charset="0"/>
                <a:ea typeface="Arial Black" charset="0"/>
                <a:cs typeface="Arial Black" charset="0"/>
              </a:rPr>
              <a:t>THANK YOU!</a:t>
            </a:r>
          </a:p>
        </p:txBody>
      </p:sp>
      <p:sp>
        <p:nvSpPr>
          <p:cNvPr id="2" name="Subtitle 1"/>
          <p:cNvSpPr>
            <a:spLocks noGrp="1"/>
          </p:cNvSpPr>
          <p:nvPr>
            <p:ph type="subTitle" idx="1"/>
          </p:nvPr>
        </p:nvSpPr>
        <p:spPr>
          <a:xfrm>
            <a:off x="626697" y="4282397"/>
            <a:ext cx="5892800" cy="1287338"/>
          </a:xfrm>
        </p:spPr>
        <p:txBody>
          <a:bodyPr>
            <a:normAutofit/>
          </a:bodyPr>
          <a:lstStyle/>
          <a:p>
            <a:pPr algn="l"/>
            <a:r>
              <a:rPr lang="en-US" sz="1600" dirty="0" err="1">
                <a:latin typeface="Arial" panose="020B0604020202020204" pitchFamily="34" charset="0"/>
                <a:ea typeface="Arial Black" charset="0"/>
                <a:cs typeface="Arial" panose="020B0604020202020204" pitchFamily="34" charset="0"/>
              </a:rPr>
              <a:t>Lindsay.McKenna@treatmentactiongroup.org</a:t>
            </a:r>
            <a:endParaRPr lang="en-US" sz="1600" dirty="0">
              <a:latin typeface="Arial" panose="020B0604020202020204" pitchFamily="34" charset="0"/>
              <a:ea typeface="Arial Black" charset="0"/>
              <a:cs typeface="Arial" panose="020B0604020202020204" pitchFamily="34" charset="0"/>
            </a:endParaRPr>
          </a:p>
          <a:p>
            <a:pPr algn="l"/>
            <a:r>
              <a:rPr lang="en-US" sz="1600" dirty="0" err="1">
                <a:latin typeface="Arial" panose="020B0604020202020204" pitchFamily="34" charset="0"/>
                <a:ea typeface="Arial Black" charset="0"/>
                <a:cs typeface="Arial" panose="020B0604020202020204" pitchFamily="34" charset="0"/>
              </a:rPr>
              <a:t>Mike.Frick@treatmentactiongroup.org</a:t>
            </a:r>
            <a:endParaRPr lang="en-US" sz="1600" dirty="0">
              <a:latin typeface="Arial" panose="020B0604020202020204" pitchFamily="34" charset="0"/>
              <a:ea typeface="Arial Black" charset="0"/>
              <a:cs typeface="Arial" panose="020B0604020202020204" pitchFamily="34" charset="0"/>
            </a:endParaRPr>
          </a:p>
          <a:p>
            <a:pPr algn="l"/>
            <a:r>
              <a:rPr lang="en-US" sz="1600" dirty="0" err="1">
                <a:latin typeface="Arial" panose="020B0604020202020204" pitchFamily="34" charset="0"/>
                <a:ea typeface="Arial Black" charset="0"/>
                <a:cs typeface="Arial" panose="020B0604020202020204" pitchFamily="34" charset="0"/>
              </a:rPr>
              <a:t>Lynette.Mabote@treatmentactiongroup.org</a:t>
            </a:r>
            <a:r>
              <a:rPr lang="en-US" sz="1600" dirty="0">
                <a:latin typeface="Arial" panose="020B0604020202020204" pitchFamily="34" charset="0"/>
                <a:ea typeface="Arial Black" charset="0"/>
                <a:cs typeface="Arial" panose="020B0604020202020204" pitchFamily="34" charset="0"/>
              </a:rPr>
              <a:t>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955983"/>
            <a:ext cx="1676400" cy="585707"/>
          </a:xfrm>
          <a:prstGeom prst="rect">
            <a:avLst/>
          </a:prstGeom>
        </p:spPr>
      </p:pic>
      <p:sp>
        <p:nvSpPr>
          <p:cNvPr id="10" name="Rectangle 9"/>
          <p:cNvSpPr/>
          <p:nvPr/>
        </p:nvSpPr>
        <p:spPr>
          <a:xfrm>
            <a:off x="9011920" y="0"/>
            <a:ext cx="132080" cy="2560320"/>
          </a:xfrm>
          <a:prstGeom prst="rect">
            <a:avLst/>
          </a:prstGeom>
          <a:solidFill>
            <a:srgbClr val="EF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011920" y="2560320"/>
            <a:ext cx="132080" cy="4297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75;p21">
            <a:extLst>
              <a:ext uri="{FF2B5EF4-FFF2-40B4-BE49-F238E27FC236}">
                <a16:creationId xmlns:a16="http://schemas.microsoft.com/office/drawing/2014/main" id="{27CF062C-C3DF-14EE-F012-94800B233D0D}"/>
              </a:ext>
            </a:extLst>
          </p:cNvPr>
          <p:cNvSpPr txBox="1"/>
          <p:nvPr/>
        </p:nvSpPr>
        <p:spPr>
          <a:xfrm>
            <a:off x="538746" y="3550305"/>
            <a:ext cx="1709876"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dirty="0">
                <a:solidFill>
                  <a:schemeClr val="dk1"/>
                </a:solidFill>
                <a:latin typeface="Arial" panose="020B0604020202020204" pitchFamily="34" charset="0"/>
                <a:ea typeface="Open Sans"/>
                <a:cs typeface="Arial" panose="020B0604020202020204" pitchFamily="34" charset="0"/>
                <a:sym typeface="Open Sans"/>
              </a:rPr>
              <a:t>Lindsay McKenna</a:t>
            </a:r>
            <a:br>
              <a:rPr lang="en-US" sz="1100" b="1" i="0" dirty="0">
                <a:solidFill>
                  <a:schemeClr val="dk1"/>
                </a:solidFill>
                <a:latin typeface="Arial" panose="020B0604020202020204" pitchFamily="34" charset="0"/>
                <a:ea typeface="Open Sans"/>
                <a:cs typeface="Arial" panose="020B0604020202020204" pitchFamily="34" charset="0"/>
                <a:sym typeface="Open Sans"/>
              </a:rPr>
            </a:br>
            <a:r>
              <a:rPr lang="en-US" sz="1100" b="1" i="0" dirty="0">
                <a:solidFill>
                  <a:srgbClr val="EF3E42"/>
                </a:solidFill>
                <a:latin typeface="Arial" panose="020B0604020202020204" pitchFamily="34" charset="0"/>
                <a:ea typeface="Open Sans"/>
                <a:cs typeface="Arial" panose="020B0604020202020204" pitchFamily="34" charset="0"/>
                <a:sym typeface="Open Sans"/>
              </a:rPr>
              <a:t>TB Project Co-Director</a:t>
            </a:r>
            <a:endParaRPr sz="1100" b="1" i="0" dirty="0">
              <a:solidFill>
                <a:srgbClr val="EF3E42"/>
              </a:solidFill>
              <a:latin typeface="Arial" panose="020B0604020202020204" pitchFamily="34" charset="0"/>
              <a:ea typeface="Open Sans"/>
              <a:cs typeface="Arial" panose="020B0604020202020204" pitchFamily="34" charset="0"/>
              <a:sym typeface="Open Sans"/>
            </a:endParaRPr>
          </a:p>
        </p:txBody>
      </p:sp>
      <p:sp>
        <p:nvSpPr>
          <p:cNvPr id="7" name="Google Shape;177;p21">
            <a:extLst>
              <a:ext uri="{FF2B5EF4-FFF2-40B4-BE49-F238E27FC236}">
                <a16:creationId xmlns:a16="http://schemas.microsoft.com/office/drawing/2014/main" id="{05BC72F5-CFA8-271A-A717-3060839E31F2}"/>
              </a:ext>
            </a:extLst>
          </p:cNvPr>
          <p:cNvSpPr txBox="1"/>
          <p:nvPr/>
        </p:nvSpPr>
        <p:spPr>
          <a:xfrm>
            <a:off x="2317197" y="3542478"/>
            <a:ext cx="1709876"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dirty="0">
                <a:solidFill>
                  <a:schemeClr val="dk1"/>
                </a:solidFill>
                <a:latin typeface="Arial" panose="020B0604020202020204" pitchFamily="34" charset="0"/>
                <a:ea typeface="Open Sans"/>
                <a:cs typeface="Arial" panose="020B0604020202020204" pitchFamily="34" charset="0"/>
                <a:sym typeface="Open Sans"/>
              </a:rPr>
              <a:t>Mike Frick</a:t>
            </a:r>
            <a:br>
              <a:rPr lang="en-US" sz="1100" b="1" i="0" dirty="0">
                <a:solidFill>
                  <a:schemeClr val="dk1"/>
                </a:solidFill>
                <a:latin typeface="Arial" panose="020B0604020202020204" pitchFamily="34" charset="0"/>
                <a:ea typeface="Open Sans"/>
                <a:cs typeface="Arial" panose="020B0604020202020204" pitchFamily="34" charset="0"/>
                <a:sym typeface="Open Sans"/>
              </a:rPr>
            </a:br>
            <a:r>
              <a:rPr lang="en-US" sz="1100" b="1" i="0" dirty="0">
                <a:solidFill>
                  <a:srgbClr val="EF3E42"/>
                </a:solidFill>
                <a:latin typeface="Arial" panose="020B0604020202020204" pitchFamily="34" charset="0"/>
                <a:ea typeface="Open Sans"/>
                <a:cs typeface="Arial" panose="020B0604020202020204" pitchFamily="34" charset="0"/>
                <a:sym typeface="Open Sans"/>
              </a:rPr>
              <a:t>TB Project Co-Director</a:t>
            </a:r>
            <a:endParaRPr sz="1100" b="1" i="0" dirty="0">
              <a:solidFill>
                <a:srgbClr val="EF3E42"/>
              </a:solidFill>
              <a:latin typeface="Arial" panose="020B0604020202020204" pitchFamily="34" charset="0"/>
              <a:ea typeface="Open Sans"/>
              <a:cs typeface="Arial" panose="020B0604020202020204" pitchFamily="34" charset="0"/>
              <a:sym typeface="Open Sans"/>
            </a:endParaRPr>
          </a:p>
        </p:txBody>
      </p:sp>
      <p:pic>
        <p:nvPicPr>
          <p:cNvPr id="8" name="Picture 7">
            <a:extLst>
              <a:ext uri="{FF2B5EF4-FFF2-40B4-BE49-F238E27FC236}">
                <a16:creationId xmlns:a16="http://schemas.microsoft.com/office/drawing/2014/main" id="{F6C3D930-DD5D-A566-0C06-8F2FB175FA4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25549" y="1913888"/>
            <a:ext cx="1516835" cy="1591038"/>
          </a:xfrm>
          <a:prstGeom prst="rect">
            <a:avLst/>
          </a:prstGeom>
        </p:spPr>
      </p:pic>
      <p:pic>
        <p:nvPicPr>
          <p:cNvPr id="12" name="Google Shape;174;p21" descr="Photo of Lindsay McKenna">
            <a:extLst>
              <a:ext uri="{FF2B5EF4-FFF2-40B4-BE49-F238E27FC236}">
                <a16:creationId xmlns:a16="http://schemas.microsoft.com/office/drawing/2014/main" id="{CF74DA29-1E17-CDAF-816F-C9482C8416F1}"/>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47244" y="1902622"/>
            <a:ext cx="1516835" cy="1583167"/>
          </a:xfrm>
          <a:prstGeom prst="rect">
            <a:avLst/>
          </a:prstGeom>
          <a:noFill/>
          <a:ln>
            <a:noFill/>
          </a:ln>
        </p:spPr>
      </p:pic>
      <p:pic>
        <p:nvPicPr>
          <p:cNvPr id="13" name="Google Shape;176;p21" descr="Photo of Mike Frick">
            <a:extLst>
              <a:ext uri="{FF2B5EF4-FFF2-40B4-BE49-F238E27FC236}">
                <a16:creationId xmlns:a16="http://schemas.microsoft.com/office/drawing/2014/main" id="{5565FE71-A58B-0190-4268-31CB493EE24F}"/>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387599" y="1902622"/>
            <a:ext cx="1516836" cy="1583167"/>
          </a:xfrm>
          <a:prstGeom prst="rect">
            <a:avLst/>
          </a:prstGeom>
          <a:noFill/>
          <a:ln>
            <a:noFill/>
          </a:ln>
        </p:spPr>
      </p:pic>
      <p:sp>
        <p:nvSpPr>
          <p:cNvPr id="14" name="Google Shape;177;p21">
            <a:extLst>
              <a:ext uri="{FF2B5EF4-FFF2-40B4-BE49-F238E27FC236}">
                <a16:creationId xmlns:a16="http://schemas.microsoft.com/office/drawing/2014/main" id="{0BD44CA1-F082-868D-5A67-2EB752A8A4EE}"/>
              </a:ext>
            </a:extLst>
          </p:cNvPr>
          <p:cNvSpPr txBox="1"/>
          <p:nvPr/>
        </p:nvSpPr>
        <p:spPr>
          <a:xfrm>
            <a:off x="4027073" y="3542478"/>
            <a:ext cx="1709876"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dirty="0">
                <a:solidFill>
                  <a:schemeClr val="dk1"/>
                </a:solidFill>
                <a:latin typeface="Arial" panose="020B0604020202020204" pitchFamily="34" charset="0"/>
                <a:ea typeface="Open Sans"/>
                <a:cs typeface="Arial" panose="020B0604020202020204" pitchFamily="34" charset="0"/>
                <a:sym typeface="Open Sans"/>
              </a:rPr>
              <a:t>Lynette </a:t>
            </a:r>
            <a:r>
              <a:rPr lang="en-US" sz="1100" b="1" i="0" dirty="0" err="1">
                <a:solidFill>
                  <a:schemeClr val="dk1"/>
                </a:solidFill>
                <a:latin typeface="Arial" panose="020B0604020202020204" pitchFamily="34" charset="0"/>
                <a:ea typeface="Open Sans"/>
                <a:cs typeface="Arial" panose="020B0604020202020204" pitchFamily="34" charset="0"/>
                <a:sym typeface="Open Sans"/>
              </a:rPr>
              <a:t>Mabote</a:t>
            </a:r>
            <a:endParaRPr lang="en-US" sz="1100" b="1" i="0" dirty="0">
              <a:solidFill>
                <a:schemeClr val="dk1"/>
              </a:solidFill>
              <a:latin typeface="Arial" panose="020B0604020202020204" pitchFamily="34" charset="0"/>
              <a:ea typeface="Open Sans"/>
              <a:cs typeface="Arial" panose="020B0604020202020204" pitchFamily="34" charset="0"/>
              <a:sym typeface="Open Sans"/>
            </a:endParaRPr>
          </a:p>
          <a:p>
            <a:pPr marL="0" marR="0" lvl="0" indent="0" algn="ctr" rtl="0">
              <a:spcBef>
                <a:spcPts val="0"/>
              </a:spcBef>
              <a:spcAft>
                <a:spcPts val="0"/>
              </a:spcAft>
              <a:buNone/>
            </a:pPr>
            <a:r>
              <a:rPr lang="en-US" sz="1100" b="1" i="0" dirty="0">
                <a:solidFill>
                  <a:srgbClr val="EF3E42"/>
                </a:solidFill>
                <a:latin typeface="Arial" panose="020B0604020202020204" pitchFamily="34" charset="0"/>
                <a:ea typeface="Open Sans"/>
                <a:cs typeface="Arial" panose="020B0604020202020204" pitchFamily="34" charset="0"/>
                <a:sym typeface="Open Sans"/>
              </a:rPr>
              <a:t>Consultant</a:t>
            </a:r>
            <a:endParaRPr sz="1100" b="1" i="0" dirty="0">
              <a:solidFill>
                <a:srgbClr val="EF3E42"/>
              </a:solidFill>
              <a:latin typeface="Arial" panose="020B0604020202020204" pitchFamily="34" charset="0"/>
              <a:ea typeface="Open Sans"/>
              <a:cs typeface="Arial" panose="020B0604020202020204" pitchFamily="34" charset="0"/>
              <a:sym typeface="Open Sans"/>
            </a:endParaRPr>
          </a:p>
        </p:txBody>
      </p:sp>
      <p:pic>
        <p:nvPicPr>
          <p:cNvPr id="15" name="Audio 14">
            <a:extLst>
              <a:ext uri="{FF2B5EF4-FFF2-40B4-BE49-F238E27FC236}">
                <a16:creationId xmlns:a16="http://schemas.microsoft.com/office/drawing/2014/main" id="{C0C7C5DC-D842-0A09-E400-EE70699520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12282875"/>
      </p:ext>
    </p:extLst>
  </p:cSld>
  <p:clrMapOvr>
    <a:masterClrMapping/>
  </p:clrMapOvr>
  <mc:AlternateContent xmlns:mc="http://schemas.openxmlformats.org/markup-compatibility/2006" xmlns:p14="http://schemas.microsoft.com/office/powerpoint/2010/main">
    <mc:Choice Requires="p14">
      <p:transition spd="slow" p14:dur="2000" advTm="17657"/>
    </mc:Choice>
    <mc:Fallback xmlns="">
      <p:transition spd="slow" advTm="1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209299" y="246750"/>
            <a:ext cx="8153400" cy="67056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ormAutofit/>
          </a:bodyPr>
          <a:lstStyle/>
          <a:p>
            <a:pPr algn="l" fontAlgn="auto">
              <a:spcAft>
                <a:spcPts val="0"/>
              </a:spcAft>
              <a:defRPr/>
            </a:pPr>
            <a:r>
              <a:rPr lang="en-US" sz="3600" b="1" dirty="0">
                <a:latin typeface="Arial Black" charset="0"/>
                <a:ea typeface="Arial Black" charset="0"/>
                <a:cs typeface="Arial Black" charset="0"/>
              </a:rPr>
              <a:t>TREATMENT ACTION GROUP</a:t>
            </a:r>
          </a:p>
        </p:txBody>
      </p:sp>
      <p:sp>
        <p:nvSpPr>
          <p:cNvPr id="10" name="Rectangle 9"/>
          <p:cNvSpPr/>
          <p:nvPr/>
        </p:nvSpPr>
        <p:spPr>
          <a:xfrm>
            <a:off x="9011920" y="0"/>
            <a:ext cx="132080" cy="2560320"/>
          </a:xfrm>
          <a:prstGeom prst="rect">
            <a:avLst/>
          </a:prstGeom>
          <a:solidFill>
            <a:srgbClr val="EF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011920" y="2560320"/>
            <a:ext cx="132080" cy="4297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AE389B-8613-6981-B7B4-628BCC60B49D}"/>
              </a:ext>
            </a:extLst>
          </p:cNvPr>
          <p:cNvPicPr>
            <a:picLocks noChangeAspect="1"/>
          </p:cNvPicPr>
          <p:nvPr/>
        </p:nvPicPr>
        <p:blipFill>
          <a:blip r:embed="rId5"/>
          <a:stretch>
            <a:fillRect/>
          </a:stretch>
        </p:blipFill>
        <p:spPr>
          <a:xfrm>
            <a:off x="5112926" y="1360424"/>
            <a:ext cx="3814862" cy="4137152"/>
          </a:xfrm>
          <a:prstGeom prst="rect">
            <a:avLst/>
          </a:prstGeom>
        </p:spPr>
      </p:pic>
      <p:sp>
        <p:nvSpPr>
          <p:cNvPr id="5" name="TextBox 4">
            <a:extLst>
              <a:ext uri="{FF2B5EF4-FFF2-40B4-BE49-F238E27FC236}">
                <a16:creationId xmlns:a16="http://schemas.microsoft.com/office/drawing/2014/main" id="{BB388863-6B51-298F-B8D6-25B48B6DAE89}"/>
              </a:ext>
            </a:extLst>
          </p:cNvPr>
          <p:cNvSpPr txBox="1"/>
          <p:nvPr/>
        </p:nvSpPr>
        <p:spPr>
          <a:xfrm>
            <a:off x="5112926" y="5521960"/>
            <a:ext cx="3814862" cy="215444"/>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https://</a:t>
            </a:r>
            <a:r>
              <a:rPr lang="en-US" sz="800" dirty="0" err="1">
                <a:latin typeface="Arial" panose="020B0604020202020204" pitchFamily="34" charset="0"/>
                <a:cs typeface="Arial" panose="020B0604020202020204" pitchFamily="34" charset="0"/>
              </a:rPr>
              <a:t>www.treatmentactiongroup.org</a:t>
            </a:r>
            <a:r>
              <a:rPr lang="en-US" sz="800" dirty="0">
                <a:latin typeface="Arial" panose="020B0604020202020204" pitchFamily="34" charset="0"/>
                <a:cs typeface="Arial" panose="020B0604020202020204" pitchFamily="34" charset="0"/>
              </a:rPr>
              <a:t>/resources/tagline/tagline-november-2022/</a:t>
            </a:r>
          </a:p>
        </p:txBody>
      </p:sp>
      <p:sp>
        <p:nvSpPr>
          <p:cNvPr id="8" name="Google Shape;95;p14">
            <a:extLst>
              <a:ext uri="{FF2B5EF4-FFF2-40B4-BE49-F238E27FC236}">
                <a16:creationId xmlns:a16="http://schemas.microsoft.com/office/drawing/2014/main" id="{403B6D9A-1831-CB10-092D-CAEFA1908FCB}"/>
              </a:ext>
            </a:extLst>
          </p:cNvPr>
          <p:cNvSpPr txBox="1">
            <a:spLocks noGrp="1"/>
          </p:cNvSpPr>
          <p:nvPr>
            <p:ph type="subTitle" idx="1"/>
          </p:nvPr>
        </p:nvSpPr>
        <p:spPr>
          <a:xfrm>
            <a:off x="209299" y="1099312"/>
            <a:ext cx="4819495" cy="544982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None/>
            </a:pPr>
            <a:r>
              <a:rPr lang="en-US" sz="1700" dirty="0">
                <a:latin typeface="Arial"/>
                <a:ea typeface="Arial"/>
                <a:cs typeface="Arial"/>
                <a:sym typeface="Arial"/>
              </a:rPr>
              <a:t>Since 1992, Treatment Action Group (TAG) has been advocating to ensure people living with HIV can benefit from groundbreaking medical science. In 2002 and 2003, TAG expanded its mission to include tuberculosis (TB) and hepatitis C (HCV), respectively – leading causes of morbidity and mortality in PLHIV.  </a:t>
            </a:r>
            <a:endParaRPr sz="1700" dirty="0">
              <a:latin typeface="Arial"/>
              <a:ea typeface="Arial"/>
              <a:cs typeface="Arial"/>
              <a:sym typeface="Arial"/>
            </a:endParaRPr>
          </a:p>
          <a:p>
            <a:pPr marL="0" marR="0" lvl="0" indent="0" algn="l" rtl="0">
              <a:lnSpc>
                <a:spcPct val="90000"/>
              </a:lnSpc>
              <a:spcBef>
                <a:spcPts val="0"/>
              </a:spcBef>
              <a:spcAft>
                <a:spcPts val="0"/>
              </a:spcAft>
              <a:buClr>
                <a:schemeClr val="dk1"/>
              </a:buClr>
              <a:buSzPts val="2000"/>
              <a:buNone/>
            </a:pPr>
            <a:r>
              <a:rPr lang="en-US" sz="1700" dirty="0">
                <a:latin typeface="Arial"/>
                <a:ea typeface="Arial"/>
                <a:cs typeface="Arial"/>
                <a:sym typeface="Arial"/>
              </a:rPr>
              <a:t> </a:t>
            </a:r>
            <a:endParaRPr sz="1700" dirty="0">
              <a:latin typeface="Arial"/>
              <a:ea typeface="Arial"/>
              <a:cs typeface="Arial"/>
              <a:sym typeface="Arial"/>
            </a:endParaRPr>
          </a:p>
          <a:p>
            <a:pPr marL="0" marR="0" lvl="0" indent="0" algn="l" rtl="0">
              <a:lnSpc>
                <a:spcPct val="90000"/>
              </a:lnSpc>
              <a:spcBef>
                <a:spcPts val="0"/>
              </a:spcBef>
              <a:spcAft>
                <a:spcPts val="0"/>
              </a:spcAft>
              <a:buClr>
                <a:schemeClr val="dk1"/>
              </a:buClr>
              <a:buSzPts val="2000"/>
              <a:buNone/>
            </a:pPr>
            <a:r>
              <a:rPr lang="en-US" sz="1700" dirty="0">
                <a:latin typeface="Arial"/>
                <a:ea typeface="Arial"/>
                <a:cs typeface="Arial"/>
                <a:sym typeface="Arial"/>
              </a:rPr>
              <a:t>TAG catalyzes open collective action by affected communities, scientists, and policymakers to ensure that all people living with or impacted by HIV, TB, or HCV — especially communities of color and other marginalized communities experiencing inequities — receive life-saving prevention, diagnosis, treatment, care, and information.</a:t>
            </a:r>
            <a:endParaRPr sz="1700" dirty="0">
              <a:latin typeface="Arial"/>
              <a:ea typeface="Arial"/>
              <a:cs typeface="Arial"/>
              <a:sym typeface="Arial"/>
            </a:endParaRPr>
          </a:p>
          <a:p>
            <a:pPr marL="0" marR="0" lvl="0" indent="0" algn="l" rtl="0">
              <a:lnSpc>
                <a:spcPct val="90000"/>
              </a:lnSpc>
              <a:spcBef>
                <a:spcPts val="0"/>
              </a:spcBef>
              <a:spcAft>
                <a:spcPts val="0"/>
              </a:spcAft>
              <a:buClr>
                <a:schemeClr val="dk1"/>
              </a:buClr>
              <a:buSzPts val="2000"/>
              <a:buNone/>
            </a:pPr>
            <a:endParaRPr sz="1700" dirty="0">
              <a:latin typeface="Arial"/>
              <a:ea typeface="Arial"/>
              <a:cs typeface="Arial"/>
              <a:sym typeface="Arial"/>
            </a:endParaRPr>
          </a:p>
          <a:p>
            <a:pPr marL="0" marR="0" lvl="0" indent="0" algn="l" rtl="0">
              <a:lnSpc>
                <a:spcPct val="90000"/>
              </a:lnSpc>
              <a:spcBef>
                <a:spcPts val="0"/>
              </a:spcBef>
              <a:spcAft>
                <a:spcPts val="0"/>
              </a:spcAft>
              <a:buClr>
                <a:schemeClr val="dk1"/>
              </a:buClr>
              <a:buSzPts val="2000"/>
              <a:buNone/>
            </a:pPr>
            <a:r>
              <a:rPr lang="en-US" sz="1700" dirty="0">
                <a:latin typeface="Arial"/>
                <a:ea typeface="Arial"/>
                <a:cs typeface="Arial"/>
                <a:sym typeface="Arial"/>
              </a:rPr>
              <a:t>We are science-based activists working to expand and accelerate vital research and effective community engagement with research and policy institutions for an end to HIV, TB, and HCV.</a:t>
            </a:r>
            <a:endParaRPr sz="1700" dirty="0">
              <a:latin typeface="Arial"/>
              <a:ea typeface="Arial"/>
              <a:cs typeface="Arial"/>
              <a:sym typeface="Arial"/>
            </a:endParaRPr>
          </a:p>
        </p:txBody>
      </p:sp>
      <p:pic>
        <p:nvPicPr>
          <p:cNvPr id="12" name="Picture 11">
            <a:extLst>
              <a:ext uri="{FF2B5EF4-FFF2-40B4-BE49-F238E27FC236}">
                <a16:creationId xmlns:a16="http://schemas.microsoft.com/office/drawing/2014/main" id="{9ED823BE-9BFD-9470-093E-4099AB5A9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5955983"/>
            <a:ext cx="1676400" cy="585707"/>
          </a:xfrm>
          <a:prstGeom prst="rect">
            <a:avLst/>
          </a:prstGeom>
        </p:spPr>
      </p:pic>
      <p:pic>
        <p:nvPicPr>
          <p:cNvPr id="7" name="Audio 6">
            <a:extLst>
              <a:ext uri="{FF2B5EF4-FFF2-40B4-BE49-F238E27FC236}">
                <a16:creationId xmlns:a16="http://schemas.microsoft.com/office/drawing/2014/main" id="{76896F59-916B-FB05-61F4-78A3DCF2BD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23430841"/>
      </p:ext>
    </p:extLst>
  </p:cSld>
  <p:clrMapOvr>
    <a:masterClrMapping/>
  </p:clrMapOvr>
  <mc:AlternateContent xmlns:mc="http://schemas.openxmlformats.org/markup-compatibility/2006" xmlns:p14="http://schemas.microsoft.com/office/powerpoint/2010/main">
    <mc:Choice Requires="p14">
      <p:transition spd="slow" p14:dur="2000" advTm="41499"/>
    </mc:Choice>
    <mc:Fallback xmlns="">
      <p:transition spd="slow" advTm="41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2FD9B-0CF8-3C49-11B2-790A34AA27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8201" y="5727522"/>
            <a:ext cx="1063410" cy="962912"/>
          </a:xfrm>
          <a:prstGeom prst="rect">
            <a:avLst/>
          </a:prstGeom>
        </p:spPr>
      </p:pic>
      <p:pic>
        <p:nvPicPr>
          <p:cNvPr id="6" name="Picture 5">
            <a:extLst>
              <a:ext uri="{FF2B5EF4-FFF2-40B4-BE49-F238E27FC236}">
                <a16:creationId xmlns:a16="http://schemas.microsoft.com/office/drawing/2014/main" id="{180240A7-C869-0B99-7379-D336F95400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04967" y="5676291"/>
            <a:ext cx="1403839" cy="670559"/>
          </a:xfrm>
          <a:prstGeom prst="rect">
            <a:avLst/>
          </a:prstGeom>
        </p:spPr>
      </p:pic>
      <p:sp>
        <p:nvSpPr>
          <p:cNvPr id="4" name="Rectangle 2"/>
          <p:cNvSpPr>
            <a:spLocks noGrp="1" noChangeArrowheads="1"/>
          </p:cNvSpPr>
          <p:nvPr>
            <p:ph type="ctrTitle"/>
          </p:nvPr>
        </p:nvSpPr>
        <p:spPr>
          <a:xfrm>
            <a:off x="220317" y="151114"/>
            <a:ext cx="8703366" cy="962913"/>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oAutofit/>
          </a:bodyPr>
          <a:lstStyle/>
          <a:p>
            <a:pPr algn="l" fontAlgn="auto">
              <a:spcAft>
                <a:spcPts val="0"/>
              </a:spcAft>
              <a:defRPr/>
            </a:pPr>
            <a:r>
              <a:rPr lang="en-US" sz="2700" b="1" dirty="0">
                <a:latin typeface="Arial Black" charset="0"/>
                <a:ea typeface="Arial Black" charset="0"/>
                <a:cs typeface="Arial Black" charset="0"/>
              </a:rPr>
              <a:t>COMMUNITY ENGAGEMENT ALONG THE CONTINUUM FROM INNOVATION TO IMPACT </a:t>
            </a:r>
          </a:p>
        </p:txBody>
      </p:sp>
      <p:sp>
        <p:nvSpPr>
          <p:cNvPr id="10" name="Rectangle 9"/>
          <p:cNvSpPr/>
          <p:nvPr/>
        </p:nvSpPr>
        <p:spPr>
          <a:xfrm>
            <a:off x="9011920" y="0"/>
            <a:ext cx="132080" cy="2560320"/>
          </a:xfrm>
          <a:prstGeom prst="rect">
            <a:avLst/>
          </a:prstGeom>
          <a:solidFill>
            <a:srgbClr val="EF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011920" y="2560320"/>
            <a:ext cx="132080" cy="4297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190AFF35-465E-9AA2-EEF9-FCB1A352A9C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0572"/>
          <a:stretch/>
        </p:blipFill>
        <p:spPr bwMode="auto">
          <a:xfrm>
            <a:off x="710570" y="1182098"/>
            <a:ext cx="7662022" cy="4594328"/>
          </a:xfrm>
          <a:prstGeom prst="rect">
            <a:avLst/>
          </a:prstGeom>
          <a:ln>
            <a:noFill/>
          </a:ln>
          <a:extLst>
            <a:ext uri="{53640926-AAD7-44D8-BBD7-CCE9431645EC}">
              <a14:shadowObscured xmlns:a14="http://schemas.microsoft.com/office/drawing/2010/main"/>
            </a:ext>
          </a:extLst>
        </p:spPr>
      </p:pic>
      <p:pic>
        <p:nvPicPr>
          <p:cNvPr id="7" name="Picture 2" descr="US Aid / SMART4TB">
            <a:extLst>
              <a:ext uri="{FF2B5EF4-FFF2-40B4-BE49-F238E27FC236}">
                <a16:creationId xmlns:a16="http://schemas.microsoft.com/office/drawing/2014/main" id="{5B5812A3-AC08-EF6A-F4E3-8E7CB9EE53D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253329" y="5827315"/>
            <a:ext cx="1858382" cy="1009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904D00A-8BEA-9645-1A83-0046C68571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4807" y="5635682"/>
            <a:ext cx="2154227" cy="382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urple and pink logo&#10;&#10;Description automatically generated">
            <a:extLst>
              <a:ext uri="{FF2B5EF4-FFF2-40B4-BE49-F238E27FC236}">
                <a16:creationId xmlns:a16="http://schemas.microsoft.com/office/drawing/2014/main" id="{7EAD7408-E75B-17AF-070A-FF33D854CFAB}"/>
              </a:ext>
            </a:extLst>
          </p:cNvPr>
          <p:cNvPicPr>
            <a:picLocks noChangeAspect="1"/>
          </p:cNvPicPr>
          <p:nvPr/>
        </p:nvPicPr>
        <p:blipFill>
          <a:blip r:embed="rId10"/>
          <a:stretch>
            <a:fillRect/>
          </a:stretch>
        </p:blipFill>
        <p:spPr>
          <a:xfrm>
            <a:off x="6390046" y="6040819"/>
            <a:ext cx="1238750" cy="582941"/>
          </a:xfrm>
          <a:prstGeom prst="rect">
            <a:avLst/>
          </a:prstGeom>
        </p:spPr>
      </p:pic>
      <p:pic>
        <p:nvPicPr>
          <p:cNvPr id="3078" name="Picture 6" descr="A green and yellow logo&#10;&#10;Description automatically generated">
            <a:extLst>
              <a:ext uri="{FF2B5EF4-FFF2-40B4-BE49-F238E27FC236}">
                <a16:creationId xmlns:a16="http://schemas.microsoft.com/office/drawing/2014/main" id="{D76E1332-13D9-C949-AF6D-72BCF7F70D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6265" y="5478626"/>
            <a:ext cx="759237" cy="6967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FB5AC574-17F8-151E-D02D-97F6423D54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5494" y="5421328"/>
            <a:ext cx="1750779" cy="98111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 black and red logo&#10;&#10;Description automatically generated">
            <a:extLst>
              <a:ext uri="{FF2B5EF4-FFF2-40B4-BE49-F238E27FC236}">
                <a16:creationId xmlns:a16="http://schemas.microsoft.com/office/drawing/2014/main" id="{4406AA68-E7CD-C90C-1251-A1E2EEB0C3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3696" y="6268643"/>
            <a:ext cx="1471456" cy="401306"/>
          </a:xfrm>
          <a:prstGeom prst="rect">
            <a:avLst/>
          </a:prstGeom>
          <a:noFill/>
          <a:extLst>
            <a:ext uri="{909E8E84-426E-40DD-AFC4-6F175D3DCCD1}">
              <a14:hiddenFill xmlns:a14="http://schemas.microsoft.com/office/drawing/2010/main">
                <a:solidFill>
                  <a:srgbClr val="FFFFFF"/>
                </a:solidFill>
              </a14:hiddenFill>
            </a:ext>
          </a:extLst>
        </p:spPr>
      </p:pic>
      <p:pic>
        <p:nvPicPr>
          <p:cNvPr id="20" name="Audio 19">
            <a:extLst>
              <a:ext uri="{FF2B5EF4-FFF2-40B4-BE49-F238E27FC236}">
                <a16:creationId xmlns:a16="http://schemas.microsoft.com/office/drawing/2014/main" id="{7DAE620B-2B57-3E42-2872-7786CD30139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89703761"/>
      </p:ext>
    </p:extLst>
  </p:cSld>
  <p:clrMapOvr>
    <a:masterClrMapping/>
  </p:clrMapOvr>
  <mc:AlternateContent xmlns:mc="http://schemas.openxmlformats.org/markup-compatibility/2006" xmlns:p14="http://schemas.microsoft.com/office/powerpoint/2010/main">
    <mc:Choice Requires="p14">
      <p:transition spd="slow" p14:dur="2000" advTm="28922"/>
    </mc:Choice>
    <mc:Fallback xmlns="">
      <p:transition spd="slow" advTm="28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259080" y="316310"/>
            <a:ext cx="8390890" cy="96385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oAutofit/>
          </a:bodyPr>
          <a:lstStyle/>
          <a:p>
            <a:pPr algn="l">
              <a:defRPr/>
            </a:pPr>
            <a:r>
              <a:rPr lang="en-US" sz="2400" b="1" dirty="0">
                <a:latin typeface="Arial Black" charset="0"/>
                <a:ea typeface="Arial Black" charset="0"/>
                <a:cs typeface="Arial Black" charset="0"/>
              </a:rPr>
              <a:t>COMMUNITY DEMAND &amp; ACCOUNTABILITY FOR PERSON-CENTERED TB TREATMENT &amp; CARE</a:t>
            </a:r>
          </a:p>
        </p:txBody>
      </p:sp>
      <p:sp>
        <p:nvSpPr>
          <p:cNvPr id="2" name="Subtitle 1"/>
          <p:cNvSpPr>
            <a:spLocks noGrp="1"/>
          </p:cNvSpPr>
          <p:nvPr>
            <p:ph type="subTitle" idx="1"/>
          </p:nvPr>
        </p:nvSpPr>
        <p:spPr>
          <a:xfrm>
            <a:off x="259080" y="1478419"/>
            <a:ext cx="8390890" cy="4122141"/>
          </a:xfrm>
        </p:spPr>
        <p:txBody>
          <a:bodyPr>
            <a:noAutofit/>
          </a:bodyPr>
          <a:lstStyle/>
          <a:p>
            <a:pPr marL="285750" marR="0" indent="-285750" algn="l">
              <a:lnSpc>
                <a:spcPct val="107000"/>
              </a:lnSpc>
              <a:spcBef>
                <a:spcPts val="0"/>
              </a:spcBef>
              <a:spcAft>
                <a:spcPts val="800"/>
              </a:spcAft>
              <a:buFont typeface="Arial" panose="020B0604020202020204" pitchFamily="34" charset="0"/>
              <a:buChar char="•"/>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TAG is leading community and civil society engagement (CCSE) under the ASCENT DR-TB project. </a:t>
            </a:r>
          </a:p>
          <a:p>
            <a:pPr marL="285750" marR="0" indent="-285750" algn="l">
              <a:lnSpc>
                <a:spcPct val="107000"/>
              </a:lnSpc>
              <a:spcBef>
                <a:spcPts val="0"/>
              </a:spcBef>
              <a:spcAft>
                <a:spcPts val="800"/>
              </a:spcAft>
              <a:buFont typeface="Arial" panose="020B0604020202020204" pitchFamily="34" charset="0"/>
              <a:buChar char="•"/>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CCSE component</a:t>
            </a:r>
            <a:r>
              <a:rPr lang="en-US" sz="1600" dirty="0">
                <a:effectLst/>
                <a:latin typeface="Arial" panose="020B0604020202020204" pitchFamily="34" charset="0"/>
                <a:ea typeface="Calibri" panose="020F0502020204030204" pitchFamily="34" charset="0"/>
                <a:cs typeface="Arial" panose="020B0604020202020204" pitchFamily="34" charset="0"/>
              </a:rPr>
              <a:t> of ASCENT DR-TB will deploy a partnership model that pairs training in the science and practice of shorter regimens with competitive small grant funding, enabling community and civil society partners (CSOs) to design and implement projects at the national and sub-national levels. </a:t>
            </a:r>
          </a:p>
          <a:p>
            <a:pPr marL="285750" marR="0" indent="-285750" algn="l">
              <a:lnSpc>
                <a:spcPct val="107000"/>
              </a:lnSpc>
              <a:spcBef>
                <a:spcPts val="0"/>
              </a:spcBef>
              <a:spcAft>
                <a:spcPts val="8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Projects will advance advocacy to increase access to appropriate diagnosis and </a:t>
            </a:r>
            <a:r>
              <a:rPr lang="en-US" sz="1600" dirty="0" err="1">
                <a:effectLst/>
                <a:latin typeface="Arial" panose="020B0604020202020204" pitchFamily="34" charset="0"/>
                <a:ea typeface="Calibri" panose="020F0502020204030204" pitchFamily="34" charset="0"/>
                <a:cs typeface="Arial" panose="020B0604020202020204" pitchFamily="34" charset="0"/>
              </a:rPr>
              <a:t>BPaL</a:t>
            </a:r>
            <a:r>
              <a:rPr lang="en-US" sz="1600" dirty="0">
                <a:effectLst/>
                <a:latin typeface="Arial" panose="020B0604020202020204" pitchFamily="34" charset="0"/>
                <a:ea typeface="Calibri" panose="020F0502020204030204" pitchFamily="34" charset="0"/>
                <a:cs typeface="Arial" panose="020B0604020202020204" pitchFamily="34" charset="0"/>
              </a:rPr>
              <a:t>/M (and other WHO-recommended treatment regimens) within the context of a comprehensive package of patient-centered services and care. </a:t>
            </a:r>
          </a:p>
          <a:p>
            <a:pPr marL="285750" marR="0" indent="-285750" algn="l">
              <a:lnSpc>
                <a:spcPct val="107000"/>
              </a:lnSpc>
              <a:spcBef>
                <a:spcPts val="0"/>
              </a:spcBef>
              <a:spcAft>
                <a:spcPts val="8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The </a:t>
            </a:r>
            <a:r>
              <a:rPr lang="en-US" sz="1600" dirty="0">
                <a:latin typeface="Arial" panose="020B0604020202020204" pitchFamily="34" charset="0"/>
                <a:ea typeface="Calibri" panose="020F0502020204030204" pitchFamily="34" charset="0"/>
                <a:cs typeface="Arial" panose="020B0604020202020204" pitchFamily="34" charset="0"/>
              </a:rPr>
              <a:t>CCSE program will </a:t>
            </a:r>
            <a:r>
              <a:rPr lang="en-US" sz="1600" dirty="0">
                <a:effectLst/>
                <a:latin typeface="Arial" panose="020B0604020202020204" pitchFamily="34" charset="0"/>
                <a:ea typeface="Calibri" panose="020F0502020204030204" pitchFamily="34" charset="0"/>
                <a:cs typeface="Arial" panose="020B0604020202020204" pitchFamily="34" charset="0"/>
              </a:rPr>
              <a:t>strengthen existing efforts through community awareness and demand creation for new diagnostic tools, treatment regimens, community engagement in care delivery, and treatment literacy.</a:t>
            </a:r>
          </a:p>
          <a:p>
            <a:pPr marL="285750" marR="0" indent="-285750" algn="l">
              <a:lnSpc>
                <a:spcPct val="107000"/>
              </a:lnSpc>
              <a:spcBef>
                <a:spcPts val="0"/>
              </a:spcBef>
              <a:spcAft>
                <a:spcPts val="8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The focal project countries include Ethiopia, Indonesia, Mozambique, Nigeria, South Africa, the Philippines, Ukraine, and Vietnam.</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955983"/>
            <a:ext cx="1676400" cy="585707"/>
          </a:xfrm>
          <a:prstGeom prst="rect">
            <a:avLst/>
          </a:prstGeom>
        </p:spPr>
      </p:pic>
      <p:pic>
        <p:nvPicPr>
          <p:cNvPr id="3" name="Picture 2" descr="A purple and pink logo&#10;&#10;Description automatically generated">
            <a:extLst>
              <a:ext uri="{FF2B5EF4-FFF2-40B4-BE49-F238E27FC236}">
                <a16:creationId xmlns:a16="http://schemas.microsoft.com/office/drawing/2014/main" id="{B13BA5FA-D5DF-5842-0AD5-0704D52B9391}"/>
              </a:ext>
            </a:extLst>
          </p:cNvPr>
          <p:cNvPicPr>
            <a:picLocks noChangeAspect="1"/>
          </p:cNvPicPr>
          <p:nvPr/>
        </p:nvPicPr>
        <p:blipFill>
          <a:blip r:embed="rId5"/>
          <a:stretch>
            <a:fillRect/>
          </a:stretch>
        </p:blipFill>
        <p:spPr>
          <a:xfrm>
            <a:off x="5189220" y="5818582"/>
            <a:ext cx="1536606" cy="723108"/>
          </a:xfrm>
          <a:prstGeom prst="rect">
            <a:avLst/>
          </a:prstGeom>
        </p:spPr>
      </p:pic>
      <p:sp>
        <p:nvSpPr>
          <p:cNvPr id="8" name="Rectangle 7">
            <a:extLst>
              <a:ext uri="{FF2B5EF4-FFF2-40B4-BE49-F238E27FC236}">
                <a16:creationId xmlns:a16="http://schemas.microsoft.com/office/drawing/2014/main" id="{36AB82B4-5E55-C99A-0F01-E67D47F92E9E}"/>
              </a:ext>
            </a:extLst>
          </p:cNvPr>
          <p:cNvSpPr/>
          <p:nvPr/>
        </p:nvSpPr>
        <p:spPr>
          <a:xfrm>
            <a:off x="9009380" y="0"/>
            <a:ext cx="134620" cy="2560320"/>
          </a:xfrm>
          <a:prstGeom prst="rect">
            <a:avLst/>
          </a:prstGeom>
          <a:solidFill>
            <a:srgbClr val="EF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2587AE-D2B4-723A-C54B-A692A92DFDAA}"/>
              </a:ext>
            </a:extLst>
          </p:cNvPr>
          <p:cNvSpPr/>
          <p:nvPr/>
        </p:nvSpPr>
        <p:spPr>
          <a:xfrm>
            <a:off x="9009380" y="1659254"/>
            <a:ext cx="134620" cy="248221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F4F4C2-B932-CAF2-8873-0958019E8362}"/>
              </a:ext>
            </a:extLst>
          </p:cNvPr>
          <p:cNvSpPr/>
          <p:nvPr/>
        </p:nvSpPr>
        <p:spPr>
          <a:xfrm>
            <a:off x="9009380" y="2638425"/>
            <a:ext cx="132080" cy="2560320"/>
          </a:xfrm>
          <a:prstGeom prst="rect">
            <a:avLst/>
          </a:prstGeom>
          <a:solidFill>
            <a:srgbClr val="FF2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62133F9-CE9B-6684-3950-73F0662F3239}"/>
              </a:ext>
            </a:extLst>
          </p:cNvPr>
          <p:cNvSpPr/>
          <p:nvPr/>
        </p:nvSpPr>
        <p:spPr>
          <a:xfrm>
            <a:off x="9009380" y="3539490"/>
            <a:ext cx="134620" cy="2560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AE398D-9C76-3E1B-505C-D7165D5265EF}"/>
              </a:ext>
            </a:extLst>
          </p:cNvPr>
          <p:cNvSpPr/>
          <p:nvPr/>
        </p:nvSpPr>
        <p:spPr>
          <a:xfrm>
            <a:off x="9009380" y="4949190"/>
            <a:ext cx="134620" cy="1908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extLst>
              <a:ext uri="{FF2B5EF4-FFF2-40B4-BE49-F238E27FC236}">
                <a16:creationId xmlns:a16="http://schemas.microsoft.com/office/drawing/2014/main" id="{7BABB44B-8E96-07AC-BDE4-FC33B491EF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35797982"/>
      </p:ext>
    </p:extLst>
  </p:cSld>
  <p:clrMapOvr>
    <a:masterClrMapping/>
  </p:clrMapOvr>
  <mc:AlternateContent xmlns:mc="http://schemas.openxmlformats.org/markup-compatibility/2006" xmlns:p14="http://schemas.microsoft.com/office/powerpoint/2010/main">
    <mc:Choice Requires="p14">
      <p:transition spd="slow" p14:dur="2000" advTm="75192"/>
    </mc:Choice>
    <mc:Fallback xmlns="">
      <p:transition spd="slow" advTm="7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25730" y="160846"/>
            <a:ext cx="8778240" cy="602476"/>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oAutofit/>
          </a:bodyPr>
          <a:lstStyle/>
          <a:p>
            <a:pPr algn="l" fontAlgn="auto">
              <a:spcAft>
                <a:spcPts val="0"/>
              </a:spcAft>
              <a:defRPr/>
            </a:pPr>
            <a:r>
              <a:rPr lang="en-US" sz="3000" b="1" dirty="0">
                <a:latin typeface="Arial Black" charset="0"/>
                <a:ea typeface="Arial Black" charset="0"/>
                <a:cs typeface="Arial Black" charset="0"/>
              </a:rPr>
              <a:t>CCSE PROGRAM PROCESS &amp; TIMELINES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3720" y="5990273"/>
            <a:ext cx="1676400" cy="585707"/>
          </a:xfrm>
          <a:prstGeom prst="rect">
            <a:avLst/>
          </a:prstGeom>
        </p:spPr>
      </p:pic>
      <p:pic>
        <p:nvPicPr>
          <p:cNvPr id="3" name="Picture 2" descr="A purple and pink logo&#10;&#10;Description automatically generated">
            <a:extLst>
              <a:ext uri="{FF2B5EF4-FFF2-40B4-BE49-F238E27FC236}">
                <a16:creationId xmlns:a16="http://schemas.microsoft.com/office/drawing/2014/main" id="{B13BA5FA-D5DF-5842-0AD5-0704D52B9391}"/>
              </a:ext>
            </a:extLst>
          </p:cNvPr>
          <p:cNvPicPr>
            <a:picLocks noChangeAspect="1"/>
          </p:cNvPicPr>
          <p:nvPr/>
        </p:nvPicPr>
        <p:blipFill>
          <a:blip r:embed="rId6"/>
          <a:stretch>
            <a:fillRect/>
          </a:stretch>
        </p:blipFill>
        <p:spPr>
          <a:xfrm>
            <a:off x="5234940" y="5852872"/>
            <a:ext cx="1536606" cy="723108"/>
          </a:xfrm>
          <a:prstGeom prst="rect">
            <a:avLst/>
          </a:prstGeom>
        </p:spPr>
      </p:pic>
      <p:sp>
        <p:nvSpPr>
          <p:cNvPr id="13" name="Subtitle 1">
            <a:extLst>
              <a:ext uri="{FF2B5EF4-FFF2-40B4-BE49-F238E27FC236}">
                <a16:creationId xmlns:a16="http://schemas.microsoft.com/office/drawing/2014/main" id="{A0273DC9-81C0-0C03-2112-1287EB82D27D}"/>
              </a:ext>
            </a:extLst>
          </p:cNvPr>
          <p:cNvSpPr txBox="1">
            <a:spLocks/>
          </p:cNvSpPr>
          <p:nvPr/>
        </p:nvSpPr>
        <p:spPr>
          <a:xfrm>
            <a:off x="215265" y="880110"/>
            <a:ext cx="8599170" cy="55435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charset="0"/>
              <a:buChar char="•"/>
            </a:pPr>
            <a:r>
              <a:rPr lang="en-US" sz="2000" dirty="0">
                <a:latin typeface="Arial" panose="020B0604020202020204" pitchFamily="34" charset="0"/>
                <a:ea typeface="Arial Black" charset="0"/>
                <a:cs typeface="Arial" panose="020B0604020202020204" pitchFamily="34" charset="0"/>
              </a:rPr>
              <a:t>Expression of interest</a:t>
            </a:r>
          </a:p>
          <a:p>
            <a:pPr marL="800100" lvl="1" indent="-342900" algn="l">
              <a:buFont typeface="Arial" charset="0"/>
              <a:buChar char="•"/>
            </a:pPr>
            <a:r>
              <a:rPr lang="en-US" dirty="0">
                <a:latin typeface="Arial" panose="020B0604020202020204" pitchFamily="34" charset="0"/>
                <a:ea typeface="Arial Black" charset="0"/>
                <a:cs typeface="Arial" panose="020B0604020202020204" pitchFamily="34" charset="0"/>
              </a:rPr>
              <a:t>May 22, call published</a:t>
            </a:r>
          </a:p>
          <a:p>
            <a:pPr marL="800100" lvl="1" indent="-342900" algn="l">
              <a:buFont typeface="Arial" charset="0"/>
              <a:buChar char="•"/>
            </a:pPr>
            <a:r>
              <a:rPr lang="en-US" dirty="0">
                <a:latin typeface="Arial" panose="020B0604020202020204" pitchFamily="34" charset="0"/>
                <a:ea typeface="Arial Black" charset="0"/>
                <a:cs typeface="Arial" panose="020B0604020202020204" pitchFamily="34" charset="0"/>
              </a:rPr>
              <a:t>June 6, deadline to apply</a:t>
            </a:r>
          </a:p>
          <a:p>
            <a:pPr marL="800100" lvl="1" indent="-342900" algn="l">
              <a:buFont typeface="Arial" charset="0"/>
              <a:buChar char="•"/>
            </a:pPr>
            <a:r>
              <a:rPr lang="en-US" dirty="0">
                <a:latin typeface="Arial" panose="020B0604020202020204" pitchFamily="34" charset="0"/>
                <a:ea typeface="Arial Black" charset="0"/>
                <a:cs typeface="Arial" panose="020B0604020202020204" pitchFamily="34" charset="0"/>
              </a:rPr>
              <a:t>June 26, organizations notified of selection (27 CSOs)</a:t>
            </a:r>
          </a:p>
          <a:p>
            <a:pPr marL="342900" indent="-342900" algn="l">
              <a:buFont typeface="Arial" charset="0"/>
              <a:buChar char="•"/>
            </a:pPr>
            <a:r>
              <a:rPr lang="en-US" sz="2000" dirty="0">
                <a:latin typeface="Arial" panose="020B0604020202020204" pitchFamily="34" charset="0"/>
                <a:ea typeface="Arial Black" charset="0"/>
                <a:cs typeface="Arial" panose="020B0604020202020204" pitchFamily="34" charset="0"/>
              </a:rPr>
              <a:t>Training part 1 </a:t>
            </a:r>
          </a:p>
          <a:p>
            <a:pPr marL="800100" lvl="1" indent="-342900" algn="l">
              <a:buFont typeface="Arial" charset="0"/>
              <a:buChar char="•"/>
            </a:pPr>
            <a:r>
              <a:rPr lang="en-US" dirty="0">
                <a:latin typeface="Arial" panose="020B0604020202020204" pitchFamily="34" charset="0"/>
                <a:ea typeface="Arial Black" charset="0"/>
                <a:cs typeface="Arial" panose="020B0604020202020204" pitchFamily="34" charset="0"/>
              </a:rPr>
              <a:t>July 17th, Introduction to ASCENT DR-TB Project, country assessments, and overview of community small grant program</a:t>
            </a:r>
          </a:p>
          <a:p>
            <a:pPr marL="800100" lvl="1" indent="-342900" algn="l">
              <a:buFont typeface="Arial" charset="0"/>
              <a:buChar char="•"/>
            </a:pPr>
            <a:r>
              <a:rPr lang="en-US" dirty="0">
                <a:latin typeface="Arial" panose="020B0604020202020204" pitchFamily="34" charset="0"/>
                <a:ea typeface="Arial Black" charset="0"/>
                <a:cs typeface="Arial" panose="020B0604020202020204" pitchFamily="34" charset="0"/>
              </a:rPr>
              <a:t>July 25th, Introduction to Shorter Regimens for DR-TB </a:t>
            </a:r>
          </a:p>
          <a:p>
            <a:pPr marL="342900" indent="-342900" algn="l">
              <a:buFont typeface="Arial" charset="0"/>
              <a:buChar char="•"/>
            </a:pPr>
            <a:r>
              <a:rPr lang="en-US" sz="2000" dirty="0">
                <a:latin typeface="Arial" panose="020B0604020202020204" pitchFamily="34" charset="0"/>
                <a:ea typeface="Arial Black" charset="0"/>
                <a:cs typeface="Arial" panose="020B0604020202020204" pitchFamily="34" charset="0"/>
              </a:rPr>
              <a:t>Proposal development, refinement and formalization</a:t>
            </a:r>
          </a:p>
          <a:p>
            <a:pPr marL="800100" lvl="1" indent="-342900" algn="l">
              <a:buFont typeface="Arial" charset="0"/>
              <a:buChar char="•"/>
            </a:pPr>
            <a:r>
              <a:rPr lang="en-US" dirty="0">
                <a:latin typeface="Arial" panose="020B0604020202020204" pitchFamily="34" charset="0"/>
                <a:ea typeface="Arial Black" charset="0"/>
                <a:cs typeface="Arial" panose="020B0604020202020204" pitchFamily="34" charset="0"/>
              </a:rPr>
              <a:t>August, closed call for proposals</a:t>
            </a:r>
          </a:p>
          <a:p>
            <a:pPr marL="800100" lvl="1" indent="-342900" algn="l">
              <a:buFont typeface="Arial" charset="0"/>
              <a:buChar char="•"/>
            </a:pPr>
            <a:r>
              <a:rPr lang="en-US" dirty="0">
                <a:latin typeface="Arial" panose="020B0604020202020204" pitchFamily="34" charset="0"/>
                <a:ea typeface="Arial Black" charset="0"/>
                <a:cs typeface="Arial" panose="020B0604020202020204" pitchFamily="34" charset="0"/>
              </a:rPr>
              <a:t>September, small grants awarded</a:t>
            </a:r>
          </a:p>
          <a:p>
            <a:pPr marL="800100" lvl="1" indent="-342900" algn="l">
              <a:buFont typeface="Arial" charset="0"/>
              <a:buChar char="•"/>
            </a:pPr>
            <a:r>
              <a:rPr lang="en-US" dirty="0">
                <a:latin typeface="Arial" panose="020B0604020202020204" pitchFamily="34" charset="0"/>
                <a:ea typeface="Arial Black" charset="0"/>
                <a:cs typeface="Arial" panose="020B0604020202020204" pitchFamily="34" charset="0"/>
              </a:rPr>
              <a:t>Planning to award 5 - 8 small grants, US$25,000 - $40,000 each</a:t>
            </a:r>
          </a:p>
          <a:p>
            <a:pPr marL="342900" indent="-342900" algn="l">
              <a:buFont typeface="Arial" charset="0"/>
              <a:buChar char="•"/>
            </a:pPr>
            <a:r>
              <a:rPr lang="en-US" sz="2000" dirty="0">
                <a:latin typeface="Arial" panose="020B0604020202020204" pitchFamily="34" charset="0"/>
                <a:ea typeface="Arial Black" charset="0"/>
                <a:cs typeface="Arial" panose="020B0604020202020204" pitchFamily="34" charset="0"/>
              </a:rPr>
              <a:t>Training part 2</a:t>
            </a:r>
          </a:p>
          <a:p>
            <a:pPr marL="800100" lvl="1" indent="-342900" algn="l">
              <a:buFont typeface="Arial" charset="0"/>
              <a:buChar char="•"/>
            </a:pPr>
            <a:r>
              <a:rPr lang="en-US" dirty="0">
                <a:latin typeface="Arial" panose="020B0604020202020204" pitchFamily="34" charset="0"/>
                <a:ea typeface="Arial Black" charset="0"/>
                <a:cs typeface="Arial" panose="020B0604020202020204" pitchFamily="34" charset="0"/>
              </a:rPr>
              <a:t>Continuing education / deeper dives tailored to partner needs and small grant activities</a:t>
            </a:r>
          </a:p>
          <a:p>
            <a:pPr marL="800100" lvl="1" indent="-342900" algn="l">
              <a:buFont typeface="Arial" charset="0"/>
              <a:buChar char="•"/>
            </a:pPr>
            <a:r>
              <a:rPr lang="en-US" dirty="0">
                <a:latin typeface="Arial" panose="020B0604020202020204" pitchFamily="34" charset="0"/>
                <a:ea typeface="Arial Black" charset="0"/>
                <a:cs typeface="Arial" panose="020B0604020202020204" pitchFamily="34" charset="0"/>
              </a:rPr>
              <a:t>In person workshop (Q1 2025)</a:t>
            </a:r>
          </a:p>
        </p:txBody>
      </p:sp>
      <p:sp>
        <p:nvSpPr>
          <p:cNvPr id="14" name="Rectangle 13">
            <a:extLst>
              <a:ext uri="{FF2B5EF4-FFF2-40B4-BE49-F238E27FC236}">
                <a16:creationId xmlns:a16="http://schemas.microsoft.com/office/drawing/2014/main" id="{F10964DA-6CB2-D56D-0C99-F2CC9CBFA988}"/>
              </a:ext>
            </a:extLst>
          </p:cNvPr>
          <p:cNvSpPr/>
          <p:nvPr/>
        </p:nvSpPr>
        <p:spPr>
          <a:xfrm>
            <a:off x="9009380" y="0"/>
            <a:ext cx="134620" cy="2560320"/>
          </a:xfrm>
          <a:prstGeom prst="rect">
            <a:avLst/>
          </a:prstGeom>
          <a:solidFill>
            <a:srgbClr val="EF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4F8A60-BF48-FFB7-65C9-C7141C453FB7}"/>
              </a:ext>
            </a:extLst>
          </p:cNvPr>
          <p:cNvSpPr/>
          <p:nvPr/>
        </p:nvSpPr>
        <p:spPr>
          <a:xfrm>
            <a:off x="9009380" y="1659254"/>
            <a:ext cx="134620" cy="248221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6E8200D-1C51-9B7E-8B11-B22B1B558940}"/>
              </a:ext>
            </a:extLst>
          </p:cNvPr>
          <p:cNvSpPr/>
          <p:nvPr/>
        </p:nvSpPr>
        <p:spPr>
          <a:xfrm>
            <a:off x="9009380" y="2638425"/>
            <a:ext cx="132080" cy="2560320"/>
          </a:xfrm>
          <a:prstGeom prst="rect">
            <a:avLst/>
          </a:prstGeom>
          <a:solidFill>
            <a:srgbClr val="FF2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383775-C6D3-6FD9-14E2-5517733DA240}"/>
              </a:ext>
            </a:extLst>
          </p:cNvPr>
          <p:cNvSpPr/>
          <p:nvPr/>
        </p:nvSpPr>
        <p:spPr>
          <a:xfrm>
            <a:off x="9009380" y="3539490"/>
            <a:ext cx="134620" cy="2560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2B8726A-9546-A35A-458B-1A0E3E5ABE99}"/>
              </a:ext>
            </a:extLst>
          </p:cNvPr>
          <p:cNvSpPr/>
          <p:nvPr/>
        </p:nvSpPr>
        <p:spPr>
          <a:xfrm>
            <a:off x="9009380" y="4949190"/>
            <a:ext cx="134620" cy="1908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extLst>
              <a:ext uri="{FF2B5EF4-FFF2-40B4-BE49-F238E27FC236}">
                <a16:creationId xmlns:a16="http://schemas.microsoft.com/office/drawing/2014/main" id="{2655E306-7FF5-A33E-C0B9-1A52BFB4CE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10315493"/>
      </p:ext>
    </p:extLst>
  </p:cSld>
  <p:clrMapOvr>
    <a:masterClrMapping/>
  </p:clrMapOvr>
  <mc:AlternateContent xmlns:mc="http://schemas.openxmlformats.org/markup-compatibility/2006" xmlns:p14="http://schemas.microsoft.com/office/powerpoint/2010/main">
    <mc:Choice Requires="p14">
      <p:transition spd="slow" p14:dur="2000" advTm="120014"/>
    </mc:Choice>
    <mc:Fallback xmlns="">
      <p:transition spd="slow" advTm="12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348297" y="569523"/>
            <a:ext cx="8348980" cy="602476"/>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oAutofit/>
          </a:bodyPr>
          <a:lstStyle/>
          <a:p>
            <a:pPr algn="l" fontAlgn="auto">
              <a:spcAft>
                <a:spcPts val="0"/>
              </a:spcAft>
              <a:defRPr/>
            </a:pPr>
            <a:r>
              <a:rPr lang="en-US" sz="3200" b="1" dirty="0">
                <a:latin typeface="Arial Black" charset="0"/>
                <a:ea typeface="Arial Black" charset="0"/>
                <a:cs typeface="Arial Black" charset="0"/>
              </a:rPr>
              <a:t>SMALL GRANT SCORING CRITERIA</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3720" y="5990273"/>
            <a:ext cx="1676400" cy="585707"/>
          </a:xfrm>
          <a:prstGeom prst="rect">
            <a:avLst/>
          </a:prstGeom>
        </p:spPr>
      </p:pic>
      <p:pic>
        <p:nvPicPr>
          <p:cNvPr id="3" name="Picture 2" descr="A purple and pink logo&#10;&#10;Description automatically generated">
            <a:extLst>
              <a:ext uri="{FF2B5EF4-FFF2-40B4-BE49-F238E27FC236}">
                <a16:creationId xmlns:a16="http://schemas.microsoft.com/office/drawing/2014/main" id="{B13BA5FA-D5DF-5842-0AD5-0704D52B9391}"/>
              </a:ext>
            </a:extLst>
          </p:cNvPr>
          <p:cNvPicPr>
            <a:picLocks noChangeAspect="1"/>
          </p:cNvPicPr>
          <p:nvPr/>
        </p:nvPicPr>
        <p:blipFill>
          <a:blip r:embed="rId6"/>
          <a:stretch>
            <a:fillRect/>
          </a:stretch>
        </p:blipFill>
        <p:spPr>
          <a:xfrm>
            <a:off x="5234940" y="5852872"/>
            <a:ext cx="1536606" cy="723108"/>
          </a:xfrm>
          <a:prstGeom prst="rect">
            <a:avLst/>
          </a:prstGeom>
        </p:spPr>
      </p:pic>
      <p:sp>
        <p:nvSpPr>
          <p:cNvPr id="13" name="Subtitle 1">
            <a:extLst>
              <a:ext uri="{FF2B5EF4-FFF2-40B4-BE49-F238E27FC236}">
                <a16:creationId xmlns:a16="http://schemas.microsoft.com/office/drawing/2014/main" id="{A0273DC9-81C0-0C03-2112-1287EB82D27D}"/>
              </a:ext>
            </a:extLst>
          </p:cNvPr>
          <p:cNvSpPr txBox="1">
            <a:spLocks/>
          </p:cNvSpPr>
          <p:nvPr/>
        </p:nvSpPr>
        <p:spPr>
          <a:xfrm>
            <a:off x="446722" y="1532505"/>
            <a:ext cx="8250555" cy="39598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344805" lvl="0" indent="-342900" algn="just">
              <a:lnSpc>
                <a:spcPct val="107000"/>
              </a:lnSpc>
              <a:spcBef>
                <a:spcPts val="0"/>
              </a:spcBef>
              <a:spcAft>
                <a:spcPts val="0"/>
              </a:spcAft>
              <a:buFont typeface="Symbol" pitchFamily="2" charset="2"/>
              <a:buChar char=""/>
            </a:pPr>
            <a:r>
              <a:rPr lang="en-GB" sz="1850" dirty="0">
                <a:effectLst/>
                <a:latin typeface="Arial" panose="020B0604020202020204" pitchFamily="34" charset="0"/>
                <a:ea typeface="Calibri" panose="020F0502020204030204" pitchFamily="34" charset="0"/>
                <a:cs typeface="Arial" panose="020B0604020202020204" pitchFamily="34" charset="0"/>
              </a:rPr>
              <a:t>Alignment of project objectives with ASCENT DR-TB program goals and priorities</a:t>
            </a:r>
            <a:endParaRPr lang="en-US" sz="1850" dirty="0">
              <a:effectLst/>
              <a:latin typeface="Arial" panose="020B0604020202020204" pitchFamily="34" charset="0"/>
              <a:ea typeface="Calibri" panose="020F0502020204030204" pitchFamily="34" charset="0"/>
              <a:cs typeface="Arial" panose="020B0604020202020204" pitchFamily="34" charset="0"/>
            </a:endParaRPr>
          </a:p>
          <a:p>
            <a:pPr marL="342900" marR="344805" lvl="0" indent="-342900" algn="just">
              <a:lnSpc>
                <a:spcPct val="107000"/>
              </a:lnSpc>
              <a:spcBef>
                <a:spcPts val="0"/>
              </a:spcBef>
              <a:spcAft>
                <a:spcPts val="0"/>
              </a:spcAft>
              <a:buFont typeface="Symbol" pitchFamily="2" charset="2"/>
              <a:buChar char=""/>
            </a:pPr>
            <a:r>
              <a:rPr lang="en-GB" sz="1850" dirty="0">
                <a:effectLst/>
                <a:latin typeface="Arial" panose="020B0604020202020204" pitchFamily="34" charset="0"/>
                <a:ea typeface="Calibri" panose="020F0502020204030204" pitchFamily="34" charset="0"/>
                <a:cs typeface="Arial" panose="020B0604020202020204" pitchFamily="34" charset="0"/>
              </a:rPr>
              <a:t>Linkages between technical assistance areas identified from country-level assessments and advocacy objectives, outcomes, and activities</a:t>
            </a:r>
            <a:endParaRPr lang="en-US" sz="1850" dirty="0">
              <a:effectLst/>
              <a:latin typeface="Arial" panose="020B0604020202020204" pitchFamily="34" charset="0"/>
              <a:ea typeface="Calibri" panose="020F0502020204030204" pitchFamily="34" charset="0"/>
              <a:cs typeface="Arial" panose="020B0604020202020204" pitchFamily="34" charset="0"/>
            </a:endParaRPr>
          </a:p>
          <a:p>
            <a:pPr marL="342900" marR="344805" lvl="0" indent="-342900" algn="just">
              <a:lnSpc>
                <a:spcPct val="107000"/>
              </a:lnSpc>
              <a:spcBef>
                <a:spcPts val="0"/>
              </a:spcBef>
              <a:spcAft>
                <a:spcPts val="0"/>
              </a:spcAft>
              <a:buFont typeface="Symbol" pitchFamily="2" charset="2"/>
              <a:buChar char=""/>
            </a:pPr>
            <a:r>
              <a:rPr lang="en-GB" sz="1850" dirty="0">
                <a:effectLst/>
                <a:latin typeface="Arial" panose="020B0604020202020204" pitchFamily="34" charset="0"/>
                <a:ea typeface="Calibri" panose="020F0502020204030204" pitchFamily="34" charset="0"/>
                <a:cs typeface="Arial" panose="020B0604020202020204" pitchFamily="34" charset="0"/>
              </a:rPr>
              <a:t>Technical approach and feasibility of addressing the problem statement</a:t>
            </a:r>
            <a:endParaRPr lang="en-US" sz="1850" dirty="0">
              <a:effectLst/>
              <a:latin typeface="Arial" panose="020B0604020202020204" pitchFamily="34" charset="0"/>
              <a:ea typeface="Calibri" panose="020F0502020204030204" pitchFamily="34" charset="0"/>
              <a:cs typeface="Arial" panose="020B0604020202020204" pitchFamily="34" charset="0"/>
            </a:endParaRPr>
          </a:p>
          <a:p>
            <a:pPr marL="342900" marR="344805" lvl="0" indent="-342900" algn="just">
              <a:lnSpc>
                <a:spcPct val="107000"/>
              </a:lnSpc>
              <a:spcBef>
                <a:spcPts val="0"/>
              </a:spcBef>
              <a:spcAft>
                <a:spcPts val="0"/>
              </a:spcAft>
              <a:buFont typeface="Symbol" pitchFamily="2" charset="2"/>
              <a:buChar char=""/>
            </a:pPr>
            <a:r>
              <a:rPr lang="en-GB" sz="1850" dirty="0">
                <a:effectLst/>
                <a:latin typeface="Arial" panose="020B0604020202020204" pitchFamily="34" charset="0"/>
                <a:ea typeface="Calibri" panose="020F0502020204030204" pitchFamily="34" charset="0"/>
                <a:cs typeface="Arial" panose="020B0604020202020204" pitchFamily="34" charset="0"/>
              </a:rPr>
              <a:t>Coherence of Theory of Change</a:t>
            </a:r>
            <a:endParaRPr lang="en-US" sz="1850" dirty="0">
              <a:effectLst/>
              <a:latin typeface="Arial" panose="020B0604020202020204" pitchFamily="34" charset="0"/>
              <a:ea typeface="Calibri" panose="020F0502020204030204" pitchFamily="34" charset="0"/>
              <a:cs typeface="Arial" panose="020B0604020202020204" pitchFamily="34" charset="0"/>
            </a:endParaRPr>
          </a:p>
          <a:p>
            <a:pPr marL="342900" marR="344805" lvl="0" indent="-342900" algn="just">
              <a:lnSpc>
                <a:spcPct val="107000"/>
              </a:lnSpc>
              <a:spcBef>
                <a:spcPts val="0"/>
              </a:spcBef>
              <a:spcAft>
                <a:spcPts val="0"/>
              </a:spcAft>
              <a:buFont typeface="Symbol" pitchFamily="2" charset="2"/>
              <a:buChar char=""/>
            </a:pPr>
            <a:r>
              <a:rPr lang="en-GB" sz="1850" dirty="0">
                <a:effectLst/>
                <a:latin typeface="Arial" panose="020B0604020202020204" pitchFamily="34" charset="0"/>
                <a:ea typeface="Calibri" panose="020F0502020204030204" pitchFamily="34" charset="0"/>
                <a:cs typeface="Arial" panose="020B0604020202020204" pitchFamily="34" charset="0"/>
              </a:rPr>
              <a:t>Well-targeted objectives and outcomes </a:t>
            </a:r>
            <a:endParaRPr lang="en-US" sz="1850" dirty="0">
              <a:effectLst/>
              <a:latin typeface="Arial" panose="020B0604020202020204" pitchFamily="34" charset="0"/>
              <a:ea typeface="Calibri" panose="020F0502020204030204" pitchFamily="34" charset="0"/>
              <a:cs typeface="Arial" panose="020B0604020202020204" pitchFamily="34" charset="0"/>
            </a:endParaRPr>
          </a:p>
          <a:p>
            <a:pPr marL="342900" marR="344805" lvl="0" indent="-342900" algn="just">
              <a:lnSpc>
                <a:spcPct val="107000"/>
              </a:lnSpc>
              <a:spcBef>
                <a:spcPts val="0"/>
              </a:spcBef>
              <a:spcAft>
                <a:spcPts val="0"/>
              </a:spcAft>
              <a:buFont typeface="Symbol" pitchFamily="2" charset="2"/>
              <a:buChar char=""/>
            </a:pPr>
            <a:r>
              <a:rPr lang="en-GB" sz="1850" dirty="0">
                <a:effectLst/>
                <a:latin typeface="Arial" panose="020B0604020202020204" pitchFamily="34" charset="0"/>
                <a:ea typeface="Calibri" panose="020F0502020204030204" pitchFamily="34" charset="0"/>
                <a:cs typeface="Arial" panose="020B0604020202020204" pitchFamily="34" charset="0"/>
              </a:rPr>
              <a:t>Clear linkage between objectives and outcomes with work plan activities </a:t>
            </a:r>
            <a:endParaRPr lang="en-US" sz="1850" dirty="0">
              <a:effectLst/>
              <a:latin typeface="Arial" panose="020B0604020202020204" pitchFamily="34" charset="0"/>
              <a:ea typeface="Calibri" panose="020F0502020204030204" pitchFamily="34" charset="0"/>
              <a:cs typeface="Arial" panose="020B0604020202020204" pitchFamily="34" charset="0"/>
            </a:endParaRPr>
          </a:p>
          <a:p>
            <a:pPr marL="342900" marR="344805" lvl="0" indent="-342900" algn="just">
              <a:lnSpc>
                <a:spcPct val="107000"/>
              </a:lnSpc>
              <a:spcBef>
                <a:spcPts val="0"/>
              </a:spcBef>
              <a:spcAft>
                <a:spcPts val="0"/>
              </a:spcAft>
              <a:buFont typeface="Symbol" pitchFamily="2" charset="2"/>
              <a:buChar char=""/>
            </a:pPr>
            <a:r>
              <a:rPr lang="en-GB" sz="1850" dirty="0">
                <a:effectLst/>
                <a:latin typeface="Arial" panose="020B0604020202020204" pitchFamily="34" charset="0"/>
                <a:ea typeface="Calibri" panose="020F0502020204030204" pitchFamily="34" charset="0"/>
                <a:cs typeface="Arial" panose="020B0604020202020204" pitchFamily="34" charset="0"/>
              </a:rPr>
              <a:t>Coherent work plan with explicit activities, indicator data and milestones </a:t>
            </a:r>
            <a:endParaRPr lang="en-US" sz="1850" dirty="0">
              <a:effectLst/>
              <a:latin typeface="Arial" panose="020B0604020202020204" pitchFamily="34" charset="0"/>
              <a:ea typeface="Calibri" panose="020F0502020204030204" pitchFamily="34" charset="0"/>
              <a:cs typeface="Arial" panose="020B0604020202020204" pitchFamily="34" charset="0"/>
            </a:endParaRPr>
          </a:p>
          <a:p>
            <a:pPr marL="342900" marR="344805" lvl="0" indent="-342900" algn="just">
              <a:lnSpc>
                <a:spcPct val="107000"/>
              </a:lnSpc>
              <a:spcBef>
                <a:spcPts val="0"/>
              </a:spcBef>
              <a:spcAft>
                <a:spcPts val="0"/>
              </a:spcAft>
              <a:buFont typeface="Symbol" pitchFamily="2" charset="2"/>
              <a:buChar char=""/>
            </a:pPr>
            <a:r>
              <a:rPr lang="en-GB" sz="1850" dirty="0">
                <a:effectLst/>
                <a:latin typeface="Arial" panose="020B0604020202020204" pitchFamily="34" charset="0"/>
                <a:ea typeface="Calibri" panose="020F0502020204030204" pitchFamily="34" charset="0"/>
                <a:cs typeface="Arial" panose="020B0604020202020204" pitchFamily="34" charset="0"/>
              </a:rPr>
              <a:t>Budget and cost-effectiveness </a:t>
            </a:r>
            <a:endParaRPr lang="en-US" sz="1850" dirty="0">
              <a:effectLst/>
              <a:latin typeface="Arial" panose="020B0604020202020204" pitchFamily="34" charset="0"/>
              <a:ea typeface="Calibri" panose="020F0502020204030204" pitchFamily="34" charset="0"/>
              <a:cs typeface="Arial" panose="020B0604020202020204" pitchFamily="34" charset="0"/>
            </a:endParaRPr>
          </a:p>
          <a:p>
            <a:pPr marL="342900" marR="344805" lvl="0" indent="-342900" algn="just">
              <a:lnSpc>
                <a:spcPct val="107000"/>
              </a:lnSpc>
              <a:spcBef>
                <a:spcPts val="0"/>
              </a:spcBef>
              <a:spcAft>
                <a:spcPts val="0"/>
              </a:spcAft>
              <a:buFont typeface="Symbol" pitchFamily="2" charset="2"/>
              <a:buChar char=""/>
            </a:pPr>
            <a:r>
              <a:rPr lang="en-GB" sz="1850" dirty="0">
                <a:effectLst/>
                <a:latin typeface="Arial" panose="020B0604020202020204" pitchFamily="34" charset="0"/>
                <a:ea typeface="Calibri" panose="020F0502020204030204" pitchFamily="34" charset="0"/>
                <a:cs typeface="Arial" panose="020B0604020202020204" pitchFamily="34" charset="0"/>
              </a:rPr>
              <a:t>Sustainability Plan </a:t>
            </a:r>
            <a:endParaRPr lang="en-US" sz="1850" dirty="0">
              <a:effectLst/>
              <a:latin typeface="Arial" panose="020B0604020202020204" pitchFamily="34" charset="0"/>
              <a:ea typeface="Calibri" panose="020F0502020204030204" pitchFamily="34" charset="0"/>
              <a:cs typeface="Arial" panose="020B0604020202020204" pitchFamily="34" charset="0"/>
            </a:endParaRPr>
          </a:p>
          <a:p>
            <a:pPr marL="342900" marR="344805" lvl="0" indent="-342900" algn="just">
              <a:lnSpc>
                <a:spcPct val="107000"/>
              </a:lnSpc>
              <a:spcBef>
                <a:spcPts val="0"/>
              </a:spcBef>
              <a:spcAft>
                <a:spcPts val="800"/>
              </a:spcAft>
              <a:buFont typeface="Symbol" pitchFamily="2" charset="2"/>
              <a:buChar char=""/>
            </a:pPr>
            <a:r>
              <a:rPr lang="en-GB" sz="1850" dirty="0">
                <a:effectLst/>
                <a:latin typeface="Arial" panose="020B0604020202020204" pitchFamily="34" charset="0"/>
                <a:ea typeface="Calibri" panose="020F0502020204030204" pitchFamily="34" charset="0"/>
                <a:cs typeface="Arial" panose="020B0604020202020204" pitchFamily="34" charset="0"/>
              </a:rPr>
              <a:t>Monitoring, evaluation, and learning plan </a:t>
            </a:r>
            <a:endParaRPr lang="en-US" sz="185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10964DA-6CB2-D56D-0C99-F2CC9CBFA988}"/>
              </a:ext>
            </a:extLst>
          </p:cNvPr>
          <p:cNvSpPr/>
          <p:nvPr/>
        </p:nvSpPr>
        <p:spPr>
          <a:xfrm>
            <a:off x="9009380" y="0"/>
            <a:ext cx="134620" cy="2560320"/>
          </a:xfrm>
          <a:prstGeom prst="rect">
            <a:avLst/>
          </a:prstGeom>
          <a:solidFill>
            <a:srgbClr val="EF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4F8A60-BF48-FFB7-65C9-C7141C453FB7}"/>
              </a:ext>
            </a:extLst>
          </p:cNvPr>
          <p:cNvSpPr/>
          <p:nvPr/>
        </p:nvSpPr>
        <p:spPr>
          <a:xfrm>
            <a:off x="9009380" y="1659254"/>
            <a:ext cx="134620" cy="248221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6E8200D-1C51-9B7E-8B11-B22B1B558940}"/>
              </a:ext>
            </a:extLst>
          </p:cNvPr>
          <p:cNvSpPr/>
          <p:nvPr/>
        </p:nvSpPr>
        <p:spPr>
          <a:xfrm>
            <a:off x="9009380" y="2638425"/>
            <a:ext cx="132080" cy="2560320"/>
          </a:xfrm>
          <a:prstGeom prst="rect">
            <a:avLst/>
          </a:prstGeom>
          <a:solidFill>
            <a:srgbClr val="FF2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383775-C6D3-6FD9-14E2-5517733DA240}"/>
              </a:ext>
            </a:extLst>
          </p:cNvPr>
          <p:cNvSpPr/>
          <p:nvPr/>
        </p:nvSpPr>
        <p:spPr>
          <a:xfrm>
            <a:off x="9009380" y="3539490"/>
            <a:ext cx="134620" cy="2560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2B8726A-9546-A35A-458B-1A0E3E5ABE99}"/>
              </a:ext>
            </a:extLst>
          </p:cNvPr>
          <p:cNvSpPr/>
          <p:nvPr/>
        </p:nvSpPr>
        <p:spPr>
          <a:xfrm>
            <a:off x="9009380" y="4949190"/>
            <a:ext cx="134620" cy="1908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extLst>
              <a:ext uri="{FF2B5EF4-FFF2-40B4-BE49-F238E27FC236}">
                <a16:creationId xmlns:a16="http://schemas.microsoft.com/office/drawing/2014/main" id="{ED6325F2-494F-65B7-A018-AD5DCE97A9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25901292"/>
      </p:ext>
    </p:extLst>
  </p:cSld>
  <p:clrMapOvr>
    <a:masterClrMapping/>
  </p:clrMapOvr>
  <mc:AlternateContent xmlns:mc="http://schemas.openxmlformats.org/markup-compatibility/2006" xmlns:p14="http://schemas.microsoft.com/office/powerpoint/2010/main">
    <mc:Choice Requires="p14">
      <p:transition spd="slow" p14:dur="2000" advTm="24718"/>
    </mc:Choice>
    <mc:Fallback xmlns="">
      <p:transition spd="slow" advTm="2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77800" y="239156"/>
            <a:ext cx="8611870" cy="1056244"/>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oAutofit/>
          </a:bodyPr>
          <a:lstStyle/>
          <a:p>
            <a:pPr algn="l" fontAlgn="auto">
              <a:spcAft>
                <a:spcPts val="0"/>
              </a:spcAft>
              <a:defRPr/>
            </a:pPr>
            <a:r>
              <a:rPr lang="en-US" sz="2900" b="1" dirty="0">
                <a:latin typeface="Arial Black" charset="0"/>
                <a:ea typeface="Arial Black" charset="0"/>
                <a:cs typeface="Arial Black" charset="0"/>
              </a:rPr>
              <a:t>COMMUNITY &amp; CIVIL SOCIETY TRAINING MATERIALS &amp; OTHER RESOURCES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400" y="6146483"/>
            <a:ext cx="1676400" cy="585707"/>
          </a:xfrm>
          <a:prstGeom prst="rect">
            <a:avLst/>
          </a:prstGeom>
        </p:spPr>
      </p:pic>
      <p:sp>
        <p:nvSpPr>
          <p:cNvPr id="10" name="Rectangle 9"/>
          <p:cNvSpPr/>
          <p:nvPr/>
        </p:nvSpPr>
        <p:spPr>
          <a:xfrm>
            <a:off x="9009380" y="0"/>
            <a:ext cx="134620" cy="2560320"/>
          </a:xfrm>
          <a:prstGeom prst="rect">
            <a:avLst/>
          </a:prstGeom>
          <a:solidFill>
            <a:srgbClr val="EF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and pink logo&#10;&#10;Description automatically generated">
            <a:extLst>
              <a:ext uri="{FF2B5EF4-FFF2-40B4-BE49-F238E27FC236}">
                <a16:creationId xmlns:a16="http://schemas.microsoft.com/office/drawing/2014/main" id="{B13BA5FA-D5DF-5842-0AD5-0704D52B9391}"/>
              </a:ext>
            </a:extLst>
          </p:cNvPr>
          <p:cNvPicPr>
            <a:picLocks noChangeAspect="1"/>
          </p:cNvPicPr>
          <p:nvPr/>
        </p:nvPicPr>
        <p:blipFill>
          <a:blip r:embed="rId6"/>
          <a:stretch>
            <a:fillRect/>
          </a:stretch>
        </p:blipFill>
        <p:spPr>
          <a:xfrm>
            <a:off x="5689600" y="6113072"/>
            <a:ext cx="1315626" cy="619118"/>
          </a:xfrm>
          <a:prstGeom prst="rect">
            <a:avLst/>
          </a:prstGeom>
        </p:spPr>
      </p:pic>
      <p:sp>
        <p:nvSpPr>
          <p:cNvPr id="5" name="Rectangle 4">
            <a:extLst>
              <a:ext uri="{FF2B5EF4-FFF2-40B4-BE49-F238E27FC236}">
                <a16:creationId xmlns:a16="http://schemas.microsoft.com/office/drawing/2014/main" id="{681991F5-211F-220C-6F2D-58601ADCBC2B}"/>
              </a:ext>
            </a:extLst>
          </p:cNvPr>
          <p:cNvSpPr/>
          <p:nvPr/>
        </p:nvSpPr>
        <p:spPr>
          <a:xfrm>
            <a:off x="9009380" y="1659254"/>
            <a:ext cx="134620" cy="248221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FEB217-A501-76A9-A426-FDA7ED709B7E}"/>
              </a:ext>
            </a:extLst>
          </p:cNvPr>
          <p:cNvSpPr/>
          <p:nvPr/>
        </p:nvSpPr>
        <p:spPr>
          <a:xfrm>
            <a:off x="9009380" y="2638425"/>
            <a:ext cx="132080" cy="2560320"/>
          </a:xfrm>
          <a:prstGeom prst="rect">
            <a:avLst/>
          </a:prstGeom>
          <a:solidFill>
            <a:srgbClr val="FF2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64897F-FF9E-9A70-2F0F-215AE8C17F28}"/>
              </a:ext>
            </a:extLst>
          </p:cNvPr>
          <p:cNvSpPr/>
          <p:nvPr/>
        </p:nvSpPr>
        <p:spPr>
          <a:xfrm>
            <a:off x="9009380" y="3539490"/>
            <a:ext cx="134620" cy="2560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009380" y="4949190"/>
            <a:ext cx="134620" cy="1908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over of publication: An Activist's Guide to Shorter Treatment for Drug-Resistant Tuberculosis, November, 2023">
            <a:extLst>
              <a:ext uri="{FF2B5EF4-FFF2-40B4-BE49-F238E27FC236}">
                <a16:creationId xmlns:a16="http://schemas.microsoft.com/office/drawing/2014/main" id="{1EF10824-71D0-EE3B-8924-6E27CC14EE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2303" y="1845543"/>
            <a:ext cx="2669836" cy="34771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Cover image of the publication: Getting Better Faster - Delivering on the Promise of New TB Treatments">
            <a:extLst>
              <a:ext uri="{FF2B5EF4-FFF2-40B4-BE49-F238E27FC236}">
                <a16:creationId xmlns:a16="http://schemas.microsoft.com/office/drawing/2014/main" id="{8C864429-78B9-D591-B2B4-3E05621A9C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0004" y="1845543"/>
            <a:ext cx="2563590" cy="34771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Image from powerpoint: young woman coughing on crowded bus; other passengers look concerned">
            <a:extLst>
              <a:ext uri="{FF2B5EF4-FFF2-40B4-BE49-F238E27FC236}">
                <a16:creationId xmlns:a16="http://schemas.microsoft.com/office/drawing/2014/main" id="{CEECFD6C-0C86-B519-BD75-E353FA3121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643" y="1567910"/>
            <a:ext cx="2998877" cy="213722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from powerpoint: at a private clinic, doctor is behind a desk and two men are in chairs in front of him. One man is giving money to the doctor">
            <a:extLst>
              <a:ext uri="{FF2B5EF4-FFF2-40B4-BE49-F238E27FC236}">
                <a16:creationId xmlns:a16="http://schemas.microsoft.com/office/drawing/2014/main" id="{95D9B877-EE8D-D29C-2B61-34D2DAA20F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103" y="3719366"/>
            <a:ext cx="2998876" cy="21372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1A294CD-DB92-B53E-FD80-047EFDB8C6E3}"/>
              </a:ext>
            </a:extLst>
          </p:cNvPr>
          <p:cNvSpPr txBox="1"/>
          <p:nvPr/>
        </p:nvSpPr>
        <p:spPr>
          <a:xfrm>
            <a:off x="248103" y="5864355"/>
            <a:ext cx="2998876" cy="584775"/>
          </a:xfrm>
          <a:prstGeom prst="rect">
            <a:avLst/>
          </a:prstGeom>
          <a:noFill/>
        </p:spPr>
        <p:txBody>
          <a:bodyPr wrap="square">
            <a:spAutoFit/>
          </a:bodyPr>
          <a:lstStyle/>
          <a:p>
            <a:pPr algn="ctr"/>
            <a:r>
              <a:rPr lang="en-US" sz="1600" b="1" i="0" dirty="0">
                <a:solidFill>
                  <a:srgbClr val="222222"/>
                </a:solidFill>
                <a:effectLst/>
                <a:latin typeface="Arial" panose="020B0604020202020204" pitchFamily="34" charset="0"/>
                <a:cs typeface="Arial" panose="020B0604020202020204" pitchFamily="34" charset="0"/>
              </a:rPr>
              <a:t>Community Engagement on TB through Storytelling</a:t>
            </a:r>
            <a:endParaRPr lang="en-US" sz="16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7754ABC-E9DA-207F-2ADC-626C895A52D5}"/>
              </a:ext>
            </a:extLst>
          </p:cNvPr>
          <p:cNvSpPr txBox="1"/>
          <p:nvPr/>
        </p:nvSpPr>
        <p:spPr>
          <a:xfrm>
            <a:off x="3383573" y="5342001"/>
            <a:ext cx="2669836" cy="461665"/>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hlinkClick r:id="rId11"/>
              </a:rPr>
              <a:t>https://www.treatmentactiongroup.org/publication/an-activists-guide-to-shorter-treatment-for-drug-resistant-tuberculosis/</a:t>
            </a:r>
            <a:r>
              <a:rPr lang="en-US" sz="800" dirty="0">
                <a:latin typeface="Arial" panose="020B0604020202020204" pitchFamily="34" charset="0"/>
                <a:cs typeface="Arial" panose="020B0604020202020204" pitchFamily="34" charset="0"/>
              </a:rPr>
              <a:t>. </a:t>
            </a:r>
          </a:p>
        </p:txBody>
      </p:sp>
      <p:sp>
        <p:nvSpPr>
          <p:cNvPr id="20" name="TextBox 19">
            <a:extLst>
              <a:ext uri="{FF2B5EF4-FFF2-40B4-BE49-F238E27FC236}">
                <a16:creationId xmlns:a16="http://schemas.microsoft.com/office/drawing/2014/main" id="{82F80E18-2441-3BA2-3305-BF4231ED3C48}"/>
              </a:ext>
            </a:extLst>
          </p:cNvPr>
          <p:cNvSpPr txBox="1"/>
          <p:nvPr/>
        </p:nvSpPr>
        <p:spPr>
          <a:xfrm>
            <a:off x="6136855" y="5343202"/>
            <a:ext cx="2676945" cy="461665"/>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hlinkClick r:id="rId12"/>
              </a:rPr>
              <a:t>https://www.treatmentactiongroup.org/publication/getting-better-faster-delivering-on-the-promise-of-new-tb-treatments-a-report-from-the-1-4-6x24-campaign/</a:t>
            </a:r>
            <a:r>
              <a:rPr lang="en-US" sz="800" dirty="0">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C04A6A0A-3FF4-8C5E-50AB-DA3464F98429}"/>
              </a:ext>
            </a:extLst>
          </p:cNvPr>
          <p:cNvSpPr txBox="1"/>
          <p:nvPr/>
        </p:nvSpPr>
        <p:spPr>
          <a:xfrm>
            <a:off x="250644" y="6449567"/>
            <a:ext cx="2996335" cy="338554"/>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hlinkClick r:id="rId13"/>
              </a:rPr>
              <a:t>https://www.treatmentactiongroup.org/publication/community-engagement-on-tb-through-storytelling/</a:t>
            </a:r>
            <a:r>
              <a:rPr lang="en-US" sz="800" dirty="0">
                <a:latin typeface="Arial" panose="020B0604020202020204" pitchFamily="34" charset="0"/>
                <a:cs typeface="Arial" panose="020B0604020202020204" pitchFamily="34" charset="0"/>
              </a:rPr>
              <a:t>. </a:t>
            </a:r>
          </a:p>
        </p:txBody>
      </p:sp>
      <p:pic>
        <p:nvPicPr>
          <p:cNvPr id="12" name="Audio 11">
            <a:extLst>
              <a:ext uri="{FF2B5EF4-FFF2-40B4-BE49-F238E27FC236}">
                <a16:creationId xmlns:a16="http://schemas.microsoft.com/office/drawing/2014/main" id="{A3DE16EA-DEE1-E2F4-20FF-F00C071B9ED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81954173"/>
      </p:ext>
    </p:extLst>
  </p:cSld>
  <p:clrMapOvr>
    <a:masterClrMapping/>
  </p:clrMapOvr>
  <mc:AlternateContent xmlns:mc="http://schemas.openxmlformats.org/markup-compatibility/2006" xmlns:p14="http://schemas.microsoft.com/office/powerpoint/2010/main">
    <mc:Choice Requires="p14">
      <p:transition spd="slow" p14:dur="2000" advTm="85628"/>
    </mc:Choice>
    <mc:Fallback xmlns="">
      <p:transition spd="slow" advTm="85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BE3626-C3EC-D168-8F94-CEC377A7ADB7}"/>
              </a:ext>
            </a:extLst>
          </p:cNvPr>
          <p:cNvSpPr txBox="1"/>
          <p:nvPr/>
        </p:nvSpPr>
        <p:spPr>
          <a:xfrm>
            <a:off x="4870133" y="1787895"/>
            <a:ext cx="4040188" cy="2133155"/>
          </a:xfrm>
          <a:prstGeom prst="rect">
            <a:avLst/>
          </a:prstGeom>
        </p:spPr>
        <p:txBody>
          <a:bodyPr rot="0" spcFirstLastPara="0" vertOverflow="overflow" horzOverflow="overflow" vert="horz" lIns="68580" tIns="34290" rIns="68580" bIns="34290" numCol="1" spcCol="0" rtlCol="0" fromWordArt="0" anchor="t" anchorCtr="0" forceAA="0" compatLnSpc="1">
            <a:prstTxWarp prst="textNoShape">
              <a:avLst/>
            </a:prstTxWarp>
            <a:normAutofit lnSpcReduction="10000"/>
          </a:bodyPr>
          <a:lstStyle/>
          <a:p>
            <a:pPr defTabSz="342909">
              <a:spcBef>
                <a:spcPct val="20000"/>
              </a:spcBef>
              <a:buClr>
                <a:schemeClr val="accent1"/>
              </a:buClr>
              <a:buFont typeface="Arial"/>
            </a:pPr>
            <a:endParaRPr lang="en-US" sz="1500" dirty="0">
              <a:solidFill>
                <a:srgbClr val="000000"/>
              </a:solidFill>
              <a:latin typeface="Arial" panose="020B0604020202020204" pitchFamily="34" charset="0"/>
              <a:ea typeface="Calibri"/>
              <a:cs typeface="Arial" panose="020B0604020202020204" pitchFamily="34" charset="0"/>
            </a:endParaRPr>
          </a:p>
          <a:p>
            <a:pPr marL="342900" indent="-342900" defTabSz="342909">
              <a:spcBef>
                <a:spcPct val="20000"/>
              </a:spcBef>
              <a:buClr>
                <a:schemeClr val="accent1"/>
              </a:buClr>
              <a:buFont typeface="Wingdings"/>
              <a:buChar char="ü"/>
            </a:pPr>
            <a:r>
              <a:rPr lang="en-US" sz="1500" b="1" dirty="0">
                <a:solidFill>
                  <a:schemeClr val="tx2"/>
                </a:solidFill>
                <a:latin typeface="Arial" panose="020B0604020202020204" pitchFamily="34" charset="0"/>
                <a:ea typeface="Cambria"/>
                <a:cs typeface="Arial" panose="020B0604020202020204" pitchFamily="34" charset="0"/>
              </a:rPr>
              <a:t>update of national guidelines</a:t>
            </a:r>
          </a:p>
          <a:p>
            <a:pPr marL="342900" indent="-342900" defTabSz="342909">
              <a:spcBef>
                <a:spcPct val="20000"/>
              </a:spcBef>
              <a:buClr>
                <a:schemeClr val="accent1"/>
              </a:buClr>
              <a:buFont typeface="Wingdings"/>
              <a:buChar char="ü"/>
            </a:pPr>
            <a:r>
              <a:rPr lang="en-US" sz="1500" b="1" dirty="0">
                <a:solidFill>
                  <a:schemeClr val="tx2"/>
                </a:solidFill>
                <a:latin typeface="Arial" panose="020B0604020202020204" pitchFamily="34" charset="0"/>
                <a:ea typeface="Cambria"/>
                <a:cs typeface="Arial" panose="020B0604020202020204" pitchFamily="34" charset="0"/>
              </a:rPr>
              <a:t>inclusion of rifapentine in national EMLs </a:t>
            </a:r>
          </a:p>
          <a:p>
            <a:pPr marL="342900" indent="-342900" defTabSz="342909">
              <a:spcBef>
                <a:spcPct val="20000"/>
              </a:spcBef>
              <a:buClr>
                <a:schemeClr val="accent1"/>
              </a:buClr>
              <a:buFont typeface="Wingdings"/>
              <a:buChar char="ü"/>
            </a:pPr>
            <a:r>
              <a:rPr lang="en-US" sz="1500" b="1" dirty="0">
                <a:solidFill>
                  <a:schemeClr val="tx2"/>
                </a:solidFill>
                <a:latin typeface="Arial" panose="020B0604020202020204" pitchFamily="34" charset="0"/>
                <a:ea typeface="Cambria"/>
                <a:cs typeface="Arial" panose="020B0604020202020204" pitchFamily="34" charset="0"/>
              </a:rPr>
              <a:t>reviews of rifapentine products by SRAs/NRAs</a:t>
            </a:r>
          </a:p>
          <a:p>
            <a:pPr marL="342900" indent="-342900" defTabSz="342909">
              <a:spcBef>
                <a:spcPct val="20000"/>
              </a:spcBef>
              <a:buClr>
                <a:schemeClr val="accent1"/>
              </a:buClr>
              <a:buFont typeface="Wingdings"/>
              <a:buChar char="ü"/>
            </a:pPr>
            <a:r>
              <a:rPr lang="en-US" sz="1500" b="1" dirty="0">
                <a:solidFill>
                  <a:schemeClr val="tx2"/>
                </a:solidFill>
                <a:latin typeface="Arial" panose="020B0604020202020204" pitchFamily="34" charset="0"/>
                <a:ea typeface="Cambria"/>
                <a:cs typeface="Arial" panose="020B0604020202020204" pitchFamily="34" charset="0"/>
              </a:rPr>
              <a:t>scale-up via commitments to TPT and 3HP in PEPFAR COPs, Global Fund concept notes, national strategic plans</a:t>
            </a:r>
          </a:p>
          <a:p>
            <a:pPr marL="342900" indent="-342900" defTabSz="342909">
              <a:spcBef>
                <a:spcPct val="20000"/>
              </a:spcBef>
              <a:buClr>
                <a:schemeClr val="accent1"/>
              </a:buClr>
              <a:buFont typeface="Wingdings"/>
              <a:buChar char="ü"/>
            </a:pPr>
            <a:endParaRPr lang="en-US" sz="1500" b="1" dirty="0">
              <a:solidFill>
                <a:schemeClr val="tx2"/>
              </a:solidFill>
              <a:latin typeface="Arial" panose="020B0604020202020204" pitchFamily="34" charset="0"/>
              <a:ea typeface="Cambria"/>
              <a:cs typeface="Arial" panose="020B0604020202020204" pitchFamily="34" charset="0"/>
            </a:endParaRPr>
          </a:p>
        </p:txBody>
      </p:sp>
      <p:sp>
        <p:nvSpPr>
          <p:cNvPr id="13" name="Text Placeholder 3">
            <a:extLst>
              <a:ext uri="{FF2B5EF4-FFF2-40B4-BE49-F238E27FC236}">
                <a16:creationId xmlns:a16="http://schemas.microsoft.com/office/drawing/2014/main" id="{D5C683F1-7A80-0F5A-2EA9-9B67E45BCB20}"/>
              </a:ext>
            </a:extLst>
          </p:cNvPr>
          <p:cNvSpPr>
            <a:spLocks noGrp="1"/>
          </p:cNvSpPr>
          <p:nvPr>
            <p:ph type="body" sz="quarter" idx="3"/>
          </p:nvPr>
        </p:nvSpPr>
        <p:spPr>
          <a:xfrm>
            <a:off x="4868544" y="1526078"/>
            <a:ext cx="4041776" cy="479822"/>
          </a:xfrm>
        </p:spPr>
        <p:txBody>
          <a:bodyPr anchor="ctr">
            <a:normAutofit/>
          </a:bodyPr>
          <a:lstStyle/>
          <a:p>
            <a:r>
              <a:rPr lang="en-US" sz="1500" dirty="0">
                <a:solidFill>
                  <a:schemeClr val="tx2"/>
                </a:solidFill>
                <a:latin typeface="Arial" panose="020B0604020202020204" pitchFamily="34" charset="0"/>
                <a:ea typeface="Calibri"/>
                <a:cs typeface="Arial" panose="020B0604020202020204" pitchFamily="34" charset="0"/>
              </a:rPr>
              <a:t>Leading to faster:</a:t>
            </a:r>
            <a:endParaRPr lang="en-US" sz="1500" dirty="0">
              <a:solidFill>
                <a:schemeClr val="tx2"/>
              </a:solidFill>
              <a:latin typeface="Arial" panose="020B0604020202020204" pitchFamily="34" charset="0"/>
              <a:ea typeface="Cambria"/>
              <a:cs typeface="Arial" panose="020B0604020202020204" pitchFamily="34" charset="0"/>
            </a:endParaRPr>
          </a:p>
        </p:txBody>
      </p:sp>
      <p:sp>
        <p:nvSpPr>
          <p:cNvPr id="3" name="Title 2">
            <a:extLst>
              <a:ext uri="{FF2B5EF4-FFF2-40B4-BE49-F238E27FC236}">
                <a16:creationId xmlns:a16="http://schemas.microsoft.com/office/drawing/2014/main" id="{B198C545-AC68-414A-B11A-C53F634DBEF1}"/>
              </a:ext>
            </a:extLst>
          </p:cNvPr>
          <p:cNvSpPr>
            <a:spLocks noGrp="1"/>
          </p:cNvSpPr>
          <p:nvPr>
            <p:ph type="title"/>
          </p:nvPr>
        </p:nvSpPr>
        <p:spPr>
          <a:xfrm>
            <a:off x="234462" y="378603"/>
            <a:ext cx="8585658" cy="903784"/>
          </a:xfrm>
        </p:spPr>
        <p:txBody>
          <a:bodyPr vert="horz" lIns="68580" tIns="34290" rIns="68580" bIns="34290" rtlCol="0" anchor="t">
            <a:noAutofit/>
          </a:bodyPr>
          <a:lstStyle/>
          <a:p>
            <a:r>
              <a:rPr lang="en-US" sz="3400" b="1" dirty="0">
                <a:latin typeface="Arial Black" panose="020B0604020202020204" pitchFamily="34" charset="0"/>
                <a:cs typeface="Arial Black" panose="020B0604020202020204" pitchFamily="34" charset="0"/>
              </a:rPr>
              <a:t>COMMUNITY &amp; CIVIL SOCIETY PARTNERSHIPS</a:t>
            </a:r>
            <a:endParaRPr lang="en-US" sz="3400" b="1" kern="1200" dirty="0">
              <a:latin typeface="Arial Black" panose="020B0604020202020204" pitchFamily="34" charset="0"/>
              <a:ea typeface="Calibri"/>
              <a:cs typeface="Arial Black" panose="020B0604020202020204" pitchFamily="34" charset="0"/>
            </a:endParaRPr>
          </a:p>
        </p:txBody>
      </p:sp>
      <p:sp>
        <p:nvSpPr>
          <p:cNvPr id="10" name="Content Placeholder 5">
            <a:extLst>
              <a:ext uri="{FF2B5EF4-FFF2-40B4-BE49-F238E27FC236}">
                <a16:creationId xmlns:a16="http://schemas.microsoft.com/office/drawing/2014/main" id="{590AD21F-C6C0-B7C6-4426-851A4B7DD054}"/>
              </a:ext>
            </a:extLst>
          </p:cNvPr>
          <p:cNvSpPr txBox="1">
            <a:spLocks/>
          </p:cNvSpPr>
          <p:nvPr/>
        </p:nvSpPr>
        <p:spPr>
          <a:xfrm>
            <a:off x="234462" y="1363617"/>
            <a:ext cx="4634719" cy="2993149"/>
          </a:xfrm>
          <a:prstGeom prst="rect">
            <a:avLst/>
          </a:prstGeom>
        </p:spPr>
        <p:txBody>
          <a:bodyPr vert="horz" lIns="68580" tIns="34290" rIns="68580" bIns="34290" rtlCol="0" anchor="b">
            <a:noAutofit/>
          </a:bodyPr>
          <a:lstStyle>
            <a:lvl1pPr marL="0" indent="0" algn="l" defTabSz="457212" rtl="0" eaLnBrk="1" latinLnBrk="0" hangingPunct="1">
              <a:spcBef>
                <a:spcPct val="20000"/>
              </a:spcBef>
              <a:buClr>
                <a:schemeClr val="accent1"/>
              </a:buClr>
              <a:buFont typeface="Arial"/>
              <a:buNone/>
              <a:defRPr sz="2400" b="1" kern="1200">
                <a:solidFill>
                  <a:srgbClr val="000000"/>
                </a:solidFill>
                <a:latin typeface="+mn-lt"/>
                <a:ea typeface="+mn-ea"/>
                <a:cs typeface="+mn-cs"/>
              </a:defRPr>
            </a:lvl1pPr>
            <a:lvl2pPr marL="457212" indent="0" algn="l" defTabSz="457212" rtl="0" eaLnBrk="1" latinLnBrk="0" hangingPunct="1">
              <a:spcBef>
                <a:spcPct val="20000"/>
              </a:spcBef>
              <a:buClr>
                <a:schemeClr val="accent1"/>
              </a:buClr>
              <a:buFont typeface="Arial"/>
              <a:buNone/>
              <a:defRPr sz="2000" b="1" kern="1200">
                <a:solidFill>
                  <a:schemeClr val="tx1"/>
                </a:solidFill>
                <a:latin typeface="+mn-lt"/>
                <a:ea typeface="+mn-ea"/>
                <a:cs typeface="+mn-cs"/>
              </a:defRPr>
            </a:lvl2pPr>
            <a:lvl3pPr marL="914423" indent="0" algn="l" defTabSz="457212" rtl="0" eaLnBrk="1" latinLnBrk="0" hangingPunct="1">
              <a:spcBef>
                <a:spcPct val="20000"/>
              </a:spcBef>
              <a:buClr>
                <a:schemeClr val="accent1"/>
              </a:buClr>
              <a:buFont typeface="Arial"/>
              <a:buNone/>
              <a:defRPr sz="1800" b="1" kern="1200">
                <a:solidFill>
                  <a:schemeClr val="tx1"/>
                </a:solidFill>
                <a:latin typeface="+mn-lt"/>
                <a:ea typeface="+mn-ea"/>
                <a:cs typeface="+mn-cs"/>
              </a:defRPr>
            </a:lvl3pPr>
            <a:lvl4pPr marL="1371634" indent="0" algn="l" defTabSz="457212" rtl="0" eaLnBrk="1" latinLnBrk="0" hangingPunct="1">
              <a:spcBef>
                <a:spcPct val="20000"/>
              </a:spcBef>
              <a:buClr>
                <a:schemeClr val="accent1"/>
              </a:buClr>
              <a:buFont typeface="Arial"/>
              <a:buNone/>
              <a:defRPr sz="1600" b="1" kern="1200">
                <a:solidFill>
                  <a:schemeClr val="tx1"/>
                </a:solidFill>
                <a:latin typeface="+mn-lt"/>
                <a:ea typeface="+mn-ea"/>
                <a:cs typeface="+mn-cs"/>
              </a:defRPr>
            </a:lvl4pPr>
            <a:lvl5pPr marL="1828846" indent="0" algn="l" defTabSz="457212" rtl="0" eaLnBrk="1" latinLnBrk="0" hangingPunct="1">
              <a:spcBef>
                <a:spcPct val="20000"/>
              </a:spcBef>
              <a:buClr>
                <a:schemeClr val="accent1"/>
              </a:buClr>
              <a:buFont typeface="Arial"/>
              <a:buNone/>
              <a:defRPr sz="1600" b="1" kern="1200">
                <a:solidFill>
                  <a:schemeClr val="tx1"/>
                </a:solidFill>
                <a:latin typeface="+mn-lt"/>
                <a:ea typeface="+mn-ea"/>
                <a:cs typeface="+mn-cs"/>
              </a:defRPr>
            </a:lvl5pPr>
            <a:lvl6pPr marL="2286057" indent="0" algn="l" defTabSz="457212" rtl="0" eaLnBrk="1" latinLnBrk="0" hangingPunct="1">
              <a:spcBef>
                <a:spcPct val="20000"/>
              </a:spcBef>
              <a:buFont typeface="Arial"/>
              <a:buNone/>
              <a:defRPr sz="1600" b="1" kern="1200">
                <a:solidFill>
                  <a:schemeClr val="tx1"/>
                </a:solidFill>
                <a:latin typeface="+mn-lt"/>
                <a:ea typeface="+mn-ea"/>
                <a:cs typeface="+mn-cs"/>
              </a:defRPr>
            </a:lvl6pPr>
            <a:lvl7pPr marL="2743269" indent="0" algn="l" defTabSz="457212" rtl="0" eaLnBrk="1" latinLnBrk="0" hangingPunct="1">
              <a:spcBef>
                <a:spcPct val="20000"/>
              </a:spcBef>
              <a:buFont typeface="Arial"/>
              <a:buNone/>
              <a:defRPr sz="1600" b="1" kern="1200">
                <a:solidFill>
                  <a:schemeClr val="tx1"/>
                </a:solidFill>
                <a:latin typeface="+mn-lt"/>
                <a:ea typeface="+mn-ea"/>
                <a:cs typeface="+mn-cs"/>
              </a:defRPr>
            </a:lvl7pPr>
            <a:lvl8pPr marL="3200480" indent="0" algn="l" defTabSz="457212" rtl="0" eaLnBrk="1" latinLnBrk="0" hangingPunct="1">
              <a:spcBef>
                <a:spcPct val="20000"/>
              </a:spcBef>
              <a:buFont typeface="Arial"/>
              <a:buNone/>
              <a:defRPr sz="1600" b="1" kern="1200">
                <a:solidFill>
                  <a:schemeClr val="tx1"/>
                </a:solidFill>
                <a:latin typeface="+mn-lt"/>
                <a:ea typeface="+mn-ea"/>
                <a:cs typeface="+mn-cs"/>
              </a:defRPr>
            </a:lvl8pPr>
            <a:lvl9pPr marL="3657691" indent="0" algn="l" defTabSz="457212" rtl="0" eaLnBrk="1" latinLnBrk="0" hangingPunct="1">
              <a:spcBef>
                <a:spcPct val="20000"/>
              </a:spcBef>
              <a:buFont typeface="Arial"/>
              <a:buNone/>
              <a:defRPr sz="1600" b="1" kern="1200">
                <a:solidFill>
                  <a:schemeClr val="tx1"/>
                </a:solidFill>
                <a:latin typeface="+mn-lt"/>
                <a:ea typeface="+mn-ea"/>
                <a:cs typeface="+mn-cs"/>
              </a:defRPr>
            </a:lvl9pPr>
          </a:lstStyle>
          <a:p>
            <a:r>
              <a:rPr lang="en-US" sz="1400" b="0" dirty="0">
                <a:latin typeface="Arial" panose="020B0604020202020204" pitchFamily="34" charset="0"/>
                <a:cs typeface="Arial" panose="020B0604020202020204" pitchFamily="34" charset="0"/>
              </a:rPr>
              <a:t>TAG leading on global, regional and national level advocacy.</a:t>
            </a:r>
          </a:p>
          <a:p>
            <a:pPr marL="257175" indent="-257175">
              <a:buFont typeface="Arial" panose="020B0604020202020204" pitchFamily="34" charset="0"/>
              <a:buChar char="•"/>
            </a:pPr>
            <a:r>
              <a:rPr lang="en-US" sz="1400" b="0" dirty="0">
                <a:latin typeface="Arial" panose="020B0604020202020204" pitchFamily="34" charset="0"/>
                <a:cs typeface="Arial" panose="020B0604020202020204" pitchFamily="34" charset="0"/>
              </a:rPr>
              <a:t>Small grants for grassroots advocacy, demand creation, and community capacitation. </a:t>
            </a:r>
          </a:p>
          <a:p>
            <a:pPr marL="600084" lvl="1" indent="-257175">
              <a:buFont typeface="Arial" panose="020B0604020202020204" pitchFamily="34" charset="0"/>
              <a:buChar char="•"/>
            </a:pPr>
            <a:r>
              <a:rPr lang="en-US" sz="1400" b="0" dirty="0">
                <a:latin typeface="Arial" panose="020B0604020202020204" pitchFamily="34" charset="0"/>
                <a:cs typeface="Arial" panose="020B0604020202020204" pitchFamily="34" charset="0"/>
              </a:rPr>
              <a:t>Disbursed &gt;$400,000 to 25 organizations in 12 countries.</a:t>
            </a:r>
          </a:p>
          <a:p>
            <a:pPr marL="257175" indent="-257175">
              <a:buFont typeface="Arial" panose="020B0604020202020204" pitchFamily="34" charset="0"/>
              <a:buChar char="•"/>
            </a:pPr>
            <a:r>
              <a:rPr lang="en-US" sz="1400" b="0" dirty="0">
                <a:latin typeface="Arial" panose="020B0604020202020204" pitchFamily="34" charset="0"/>
                <a:cs typeface="Arial" panose="020B0604020202020204" pitchFamily="34" charset="0"/>
              </a:rPr>
              <a:t>Community-led monitoring and communication tools. </a:t>
            </a:r>
          </a:p>
          <a:p>
            <a:pPr marL="257175" indent="-257175">
              <a:buFont typeface="Arial" panose="020B0604020202020204" pitchFamily="34" charset="0"/>
              <a:buChar char="•"/>
            </a:pPr>
            <a:r>
              <a:rPr lang="en-US" sz="1400" b="0" dirty="0">
                <a:latin typeface="Arial" panose="020B0604020202020204" pitchFamily="34" charset="0"/>
                <a:cs typeface="Arial" panose="020B0604020202020204" pitchFamily="34" charset="0"/>
              </a:rPr>
              <a:t>Community TPT Treatment Literacy Toolkit and online training courses. </a:t>
            </a:r>
          </a:p>
          <a:p>
            <a:pPr marL="257175" indent="-257175">
              <a:buFont typeface="Arial" panose="020B0604020202020204" pitchFamily="34" charset="0"/>
              <a:buChar char="•"/>
            </a:pPr>
            <a:r>
              <a:rPr lang="en-US" sz="1400" b="0" dirty="0">
                <a:latin typeface="Arial" panose="020B0604020202020204" pitchFamily="34" charset="0"/>
                <a:cs typeface="Arial" panose="020B0604020202020204" pitchFamily="34" charset="0"/>
              </a:rPr>
              <a:t>Coordinated global campaigns for 3HP uptake, access, and awareness. #</a:t>
            </a:r>
            <a:r>
              <a:rPr lang="en-US" sz="1400" b="0" dirty="0" err="1">
                <a:latin typeface="Arial" panose="020B0604020202020204" pitchFamily="34" charset="0"/>
                <a:cs typeface="Arial" panose="020B0604020202020204" pitchFamily="34" charset="0"/>
              </a:rPr>
              <a:t>RightToPreventTB</a:t>
            </a:r>
            <a:endParaRPr lang="en-US" sz="1400" b="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400" b="0" dirty="0">
                <a:latin typeface="Arial" panose="020B0604020202020204" pitchFamily="34" charset="0"/>
                <a:cs typeface="Arial" panose="020B0604020202020204" pitchFamily="34" charset="0"/>
              </a:rPr>
              <a:t>Community success stories. </a:t>
            </a:r>
            <a:endParaRPr lang="en-US" sz="1400" dirty="0">
              <a:latin typeface="Arial" panose="020B0604020202020204" pitchFamily="34" charset="0"/>
              <a:cs typeface="Arial" panose="020B0604020202020204" pitchFamily="34" charset="0"/>
            </a:endParaRPr>
          </a:p>
        </p:txBody>
      </p:sp>
      <p:pic>
        <p:nvPicPr>
          <p:cNvPr id="15" name="Picture 2" descr="Isoniazid/Rifapentine (3HP) Access Roadmap and Patent Landscape report cover">
            <a:extLst>
              <a:ext uri="{FF2B5EF4-FFF2-40B4-BE49-F238E27FC236}">
                <a16:creationId xmlns:a16="http://schemas.microsoft.com/office/drawing/2014/main" id="{88577FC6-E639-641A-679B-CBC156D67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5343" y="4562547"/>
            <a:ext cx="1246098" cy="1605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54D7B33-C8FE-6B5A-1C4A-6B709FC4D010}"/>
              </a:ext>
            </a:extLst>
          </p:cNvPr>
          <p:cNvPicPr>
            <a:picLocks noChangeAspect="1"/>
          </p:cNvPicPr>
          <p:nvPr/>
        </p:nvPicPr>
        <p:blipFill>
          <a:blip r:embed="rId6"/>
          <a:stretch>
            <a:fillRect/>
          </a:stretch>
        </p:blipFill>
        <p:spPr>
          <a:xfrm>
            <a:off x="6291107" y="4824033"/>
            <a:ext cx="1404601" cy="1222578"/>
          </a:xfrm>
          <a:prstGeom prst="rect">
            <a:avLst/>
          </a:prstGeom>
          <a:ln>
            <a:solidFill>
              <a:schemeClr val="tx1"/>
            </a:solidFill>
          </a:ln>
        </p:spPr>
      </p:pic>
      <p:pic>
        <p:nvPicPr>
          <p:cNvPr id="21" name="Picture 2">
            <a:extLst>
              <a:ext uri="{FF2B5EF4-FFF2-40B4-BE49-F238E27FC236}">
                <a16:creationId xmlns:a16="http://schemas.microsoft.com/office/drawing/2014/main" id="{D2D51819-7718-1211-E3F5-A696EA44E9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2790" y="4842086"/>
            <a:ext cx="2056384" cy="11595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descr="Banner reading: Prevent TB 2 End TB on background of red and white pills. ">
            <a:extLst>
              <a:ext uri="{FF2B5EF4-FFF2-40B4-BE49-F238E27FC236}">
                <a16:creationId xmlns:a16="http://schemas.microsoft.com/office/drawing/2014/main" id="{C8585907-E4F3-6CB4-A873-B82BA9C3D53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09817" y="4808033"/>
            <a:ext cx="1151687" cy="1290683"/>
          </a:xfrm>
          <a:prstGeom prst="rect">
            <a:avLst/>
          </a:prstGeom>
          <a:ln>
            <a:solidFill>
              <a:schemeClr val="tx1"/>
            </a:solidFill>
          </a:ln>
        </p:spPr>
      </p:pic>
      <p:sp>
        <p:nvSpPr>
          <p:cNvPr id="6" name="Rectangle 5">
            <a:extLst>
              <a:ext uri="{FF2B5EF4-FFF2-40B4-BE49-F238E27FC236}">
                <a16:creationId xmlns:a16="http://schemas.microsoft.com/office/drawing/2014/main" id="{0966AFCA-2BFF-E20B-C672-517AD14083FC}"/>
              </a:ext>
            </a:extLst>
          </p:cNvPr>
          <p:cNvSpPr/>
          <p:nvPr/>
        </p:nvSpPr>
        <p:spPr>
          <a:xfrm>
            <a:off x="9011920" y="0"/>
            <a:ext cx="132080" cy="2560320"/>
          </a:xfrm>
          <a:prstGeom prst="rect">
            <a:avLst/>
          </a:prstGeom>
          <a:solidFill>
            <a:srgbClr val="EF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E50290-17F0-B2FD-58CD-612D0AC07C54}"/>
              </a:ext>
            </a:extLst>
          </p:cNvPr>
          <p:cNvSpPr/>
          <p:nvPr/>
        </p:nvSpPr>
        <p:spPr>
          <a:xfrm>
            <a:off x="9011920" y="2560320"/>
            <a:ext cx="132080" cy="4297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7B43943-0982-2AA1-446F-08DC3E071080}"/>
              </a:ext>
            </a:extLst>
          </p:cNvPr>
          <p:cNvSpPr/>
          <p:nvPr/>
        </p:nvSpPr>
        <p:spPr>
          <a:xfrm>
            <a:off x="9011920" y="1994621"/>
            <a:ext cx="132080" cy="2560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Report cover that reads: An Activist's Guide to Rifapentine - TB Preventive Treatment: 3HP and 1 HP. red and black type on a white background; bottom is a solid block of red. The logos at the top are TAG and IMPAACT4TB.">
            <a:extLst>
              <a:ext uri="{FF2B5EF4-FFF2-40B4-BE49-F238E27FC236}">
                <a16:creationId xmlns:a16="http://schemas.microsoft.com/office/drawing/2014/main" id="{11B40C4F-48C8-3E88-DE7A-8ED478E811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89" y="4565397"/>
            <a:ext cx="1262497" cy="1602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Covers of two publications: After Tuberculosis Exposure - Tips for protecting yourself and the people in your life. Second cover reads: Sharing your tuberculosis diagnosis with the people in your life: Tips for engaging their support. Both say they're written by Jennifer Furin and Busisiwe Beko, and Edited by Mike Frick and Lynette Mabote. The predominant colors are blue, dark red and white. Logos that appear are: TAG, IMPAACT4TB, The Aurum Institute and Unitaid">
            <a:extLst>
              <a:ext uri="{FF2B5EF4-FFF2-40B4-BE49-F238E27FC236}">
                <a16:creationId xmlns:a16="http://schemas.microsoft.com/office/drawing/2014/main" id="{3AA97764-BD40-BE80-CA49-DA1FD5C9684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0000" r="22854"/>
          <a:stretch/>
        </p:blipFill>
        <p:spPr bwMode="auto">
          <a:xfrm>
            <a:off x="3420228" y="4651897"/>
            <a:ext cx="1659986" cy="15238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E7E2B89B-BEB5-F456-DB36-790CD189E8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8684" y="6338659"/>
            <a:ext cx="2626071" cy="4664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C3EEB96-570B-8851-BCC5-8A6932ED8C4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1122" b="26291"/>
          <a:stretch/>
        </p:blipFill>
        <p:spPr bwMode="auto">
          <a:xfrm>
            <a:off x="6063815" y="6274292"/>
            <a:ext cx="1314400" cy="5597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671D99F-53E0-A6AF-01D1-691127406D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05720" y="6323782"/>
            <a:ext cx="1314400" cy="459230"/>
          </a:xfrm>
          <a:prstGeom prst="rect">
            <a:avLst/>
          </a:prstGeom>
        </p:spPr>
      </p:pic>
      <p:pic>
        <p:nvPicPr>
          <p:cNvPr id="17" name="Audio 16">
            <a:extLst>
              <a:ext uri="{FF2B5EF4-FFF2-40B4-BE49-F238E27FC236}">
                <a16:creationId xmlns:a16="http://schemas.microsoft.com/office/drawing/2014/main" id="{408F5A43-D9F2-5624-A9A6-07621419523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22212760"/>
      </p:ext>
    </p:extLst>
  </p:cSld>
  <p:clrMapOvr>
    <a:masterClrMapping/>
  </p:clrMapOvr>
  <mc:AlternateContent xmlns:mc="http://schemas.openxmlformats.org/markup-compatibility/2006" xmlns:p14="http://schemas.microsoft.com/office/powerpoint/2010/main">
    <mc:Choice Requires="p14">
      <p:transition spd="slow" p14:dur="2000" advTm="61302"/>
    </mc:Choice>
    <mc:Fallback xmlns="">
      <p:transition spd="slow" advTm="6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3267C9-9088-B508-A6AD-AFB052C3BA6E}"/>
              </a:ext>
            </a:extLst>
          </p:cNvPr>
          <p:cNvSpPr>
            <a:spLocks noGrp="1"/>
          </p:cNvSpPr>
          <p:nvPr>
            <p:ph type="title"/>
          </p:nvPr>
        </p:nvSpPr>
        <p:spPr>
          <a:xfrm>
            <a:off x="143264" y="197631"/>
            <a:ext cx="8744087" cy="1007979"/>
          </a:xfrm>
          <a:solidFill>
            <a:schemeClr val="bg2"/>
          </a:solidFill>
        </p:spPr>
        <p:txBody>
          <a:bodyPr>
            <a:noAutofit/>
          </a:bodyPr>
          <a:lstStyle/>
          <a:p>
            <a:pPr algn="ctr"/>
            <a:r>
              <a:rPr lang="en-US" sz="1500" b="1" i="1" dirty="0">
                <a:latin typeface="Arial" panose="020B0604020202020204" pitchFamily="34" charset="0"/>
                <a:cs typeface="Arial" panose="020B0604020202020204" pitchFamily="34" charset="0"/>
              </a:rPr>
              <a:t>Created a cohort of advocates, trained in the science and practice of TB preventive treatment, who worked together and supported one another, and who remain committed to keep pushing the TB prevention agenda to ensure that everyone can enjoy their right to prevent TB.</a:t>
            </a:r>
          </a:p>
        </p:txBody>
      </p:sp>
      <p:pic>
        <p:nvPicPr>
          <p:cNvPr id="4098" name="Picture 2" descr="Image">
            <a:extLst>
              <a:ext uri="{FF2B5EF4-FFF2-40B4-BE49-F238E27FC236}">
                <a16:creationId xmlns:a16="http://schemas.microsoft.com/office/drawing/2014/main" id="{D3AA08AA-F4D9-DCAD-F098-E9D1EB681B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14" y="1326163"/>
            <a:ext cx="4292034" cy="2414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Image">
            <a:extLst>
              <a:ext uri="{FF2B5EF4-FFF2-40B4-BE49-F238E27FC236}">
                <a16:creationId xmlns:a16="http://schemas.microsoft.com/office/drawing/2014/main" id="{B35B203C-9FB6-4F53-78F1-20546FA3DF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457" y="1326163"/>
            <a:ext cx="4292034" cy="2414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280CF44C-63E0-6912-CF20-8DEC72479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414" y="3803836"/>
            <a:ext cx="4292036" cy="2414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531939E-DE9B-CD62-93D7-231235C2D0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457" y="3803836"/>
            <a:ext cx="4292036" cy="2414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F7A091D-D68F-A59A-DD67-D4672FC667DC}"/>
              </a:ext>
            </a:extLst>
          </p:cNvPr>
          <p:cNvSpPr/>
          <p:nvPr/>
        </p:nvSpPr>
        <p:spPr>
          <a:xfrm>
            <a:off x="9011920" y="0"/>
            <a:ext cx="132080" cy="2560320"/>
          </a:xfrm>
          <a:prstGeom prst="rect">
            <a:avLst/>
          </a:prstGeom>
          <a:solidFill>
            <a:srgbClr val="EF3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C6E0D8-D0FB-216F-D09C-2DE27BEB2171}"/>
              </a:ext>
            </a:extLst>
          </p:cNvPr>
          <p:cNvSpPr/>
          <p:nvPr/>
        </p:nvSpPr>
        <p:spPr>
          <a:xfrm>
            <a:off x="9011920" y="2560320"/>
            <a:ext cx="132080" cy="4297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D75D86-4398-278A-1B1E-41EF4BB424BB}"/>
              </a:ext>
            </a:extLst>
          </p:cNvPr>
          <p:cNvSpPr/>
          <p:nvPr/>
        </p:nvSpPr>
        <p:spPr>
          <a:xfrm>
            <a:off x="9011920" y="1994621"/>
            <a:ext cx="132080" cy="2560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73BA9AC2-0E41-E25B-0CC6-C4CEB63A44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8684" y="6338659"/>
            <a:ext cx="2626071" cy="4664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EB79DB09-4FAE-5040-3234-F4C7F5ECA00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122" b="26291"/>
          <a:stretch/>
        </p:blipFill>
        <p:spPr bwMode="auto">
          <a:xfrm>
            <a:off x="6063815" y="6274292"/>
            <a:ext cx="1314400" cy="5597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EAB51C5-A0C4-C5F2-8A41-F6C4243B24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5720" y="6323782"/>
            <a:ext cx="1314400" cy="459230"/>
          </a:xfrm>
          <a:prstGeom prst="rect">
            <a:avLst/>
          </a:prstGeom>
        </p:spPr>
      </p:pic>
      <p:pic>
        <p:nvPicPr>
          <p:cNvPr id="21" name="Audio 20">
            <a:extLst>
              <a:ext uri="{FF2B5EF4-FFF2-40B4-BE49-F238E27FC236}">
                <a16:creationId xmlns:a16="http://schemas.microsoft.com/office/drawing/2014/main" id="{63B0E2D7-83F6-499C-6E17-43B6C07D7E9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55071490"/>
      </p:ext>
    </p:extLst>
  </p:cSld>
  <p:clrMapOvr>
    <a:masterClrMapping/>
  </p:clrMapOvr>
  <mc:AlternateContent xmlns:mc="http://schemas.openxmlformats.org/markup-compatibility/2006" xmlns:p14="http://schemas.microsoft.com/office/powerpoint/2010/main">
    <mc:Choice Requires="p14">
      <p:transition spd="slow" p14:dur="2000" advTm="26168"/>
    </mc:Choice>
    <mc:Fallback xmlns="">
      <p:transition spd="slow" advTm="2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268</TotalTime>
  <Words>1630</Words>
  <Application>Microsoft Office PowerPoint</Application>
  <PresentationFormat>On-screen Show (4:3)</PresentationFormat>
  <Paragraphs>112</Paragraphs>
  <Slides>10</Slides>
  <Notes>8</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Aptos</vt:lpstr>
      <vt:lpstr>Arial</vt:lpstr>
      <vt:lpstr>Arial Black</vt:lpstr>
      <vt:lpstr>Calibri</vt:lpstr>
      <vt:lpstr>Calibri Light</vt:lpstr>
      <vt:lpstr>Open Sans</vt:lpstr>
      <vt:lpstr>Symbol</vt:lpstr>
      <vt:lpstr>Wingdings</vt:lpstr>
      <vt:lpstr>Office Theme</vt:lpstr>
      <vt:lpstr>ASCENT DR-TB COMMUNITY &amp; CIVIL SOCIETY ENGAGEMENT (CCSE) PROGRAM</vt:lpstr>
      <vt:lpstr>TREATMENT ACTION GROUP</vt:lpstr>
      <vt:lpstr>COMMUNITY ENGAGEMENT ALONG THE CONTINUUM FROM INNOVATION TO IMPACT </vt:lpstr>
      <vt:lpstr>COMMUNITY DEMAND &amp; ACCOUNTABILITY FOR PERSON-CENTERED TB TREATMENT &amp; CARE</vt:lpstr>
      <vt:lpstr>CCSE PROGRAM PROCESS &amp; TIMELINES</vt:lpstr>
      <vt:lpstr>SMALL GRANT SCORING CRITERIA</vt:lpstr>
      <vt:lpstr>COMMUNITY &amp; CIVIL SOCIETY TRAINING MATERIALS &amp; OTHER RESOURCES</vt:lpstr>
      <vt:lpstr>COMMUNITY &amp; CIVIL SOCIETY PARTNERSHIPS</vt:lpstr>
      <vt:lpstr>Created a cohort of advocates, trained in the science and practice of TB preventive treatment, who worked together and supported one another, and who remain committed to keep pushing the TB prevention agenda to ensure that everyone can enjoy their right to prevent TB.</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TAG PPTX TEMPLATE</dc:title>
  <dc:subject/>
  <dc:creator>Dorrit Walsh</dc:creator>
  <cp:keywords/>
  <dc:description>Please use this template!</dc:description>
  <cp:lastModifiedBy>Mansa Mbenga</cp:lastModifiedBy>
  <cp:revision>33</cp:revision>
  <cp:lastPrinted>2018-12-14T18:41:48Z</cp:lastPrinted>
  <dcterms:created xsi:type="dcterms:W3CDTF">2018-12-14T18:06:29Z</dcterms:created>
  <dcterms:modified xsi:type="dcterms:W3CDTF">2024-06-30T21:16:17Z</dcterms:modified>
  <cp:category/>
</cp:coreProperties>
</file>